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6" r:id="rId3"/>
    <p:sldId id="259" r:id="rId4"/>
    <p:sldId id="258" r:id="rId5"/>
    <p:sldId id="257" r:id="rId6"/>
    <p:sldId id="260" r:id="rId7"/>
    <p:sldId id="261" r:id="rId8"/>
    <p:sldId id="262" r:id="rId9"/>
    <p:sldId id="265" r:id="rId10"/>
    <p:sldId id="263" r:id="rId11"/>
    <p:sldId id="267" r:id="rId12"/>
    <p:sldId id="270" r:id="rId13"/>
    <p:sldId id="269" r:id="rId14"/>
    <p:sldId id="282" r:id="rId15"/>
    <p:sldId id="268" r:id="rId16"/>
    <p:sldId id="278" r:id="rId17"/>
    <p:sldId id="281" r:id="rId18"/>
    <p:sldId id="272" r:id="rId19"/>
    <p:sldId id="277" r:id="rId20"/>
    <p:sldId id="274" r:id="rId21"/>
    <p:sldId id="279" r:id="rId22"/>
    <p:sldId id="273" r:id="rId23"/>
    <p:sldId id="28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B6CC"/>
    <a:srgbClr val="878787"/>
    <a:srgbClr val="D8D8D8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71199" autoAdjust="0"/>
  </p:normalViewPr>
  <p:slideViewPr>
    <p:cSldViewPr snapToGrid="0">
      <p:cViewPr varScale="1">
        <p:scale>
          <a:sx n="95" d="100"/>
          <a:sy n="95" d="100"/>
        </p:scale>
        <p:origin x="92" y="1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C8B1F0-3D5B-4B21-9069-4D46C4B48FD3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3DF6F-CEA8-4FE3-9D25-64D209ACB8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187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从头训练一个模型的代价是很昂贵的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3DF6F-CEA8-4FE3-9D25-64D209ACB87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8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Thanks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listening!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B1677A-EDDD-4DA4-9464-453B9AC9570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931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将图像分割成一个个小块</a:t>
            </a:r>
            <a:r>
              <a:rPr lang="en-US" altLang="zh-CN" dirty="0"/>
              <a:t>patch</a:t>
            </a:r>
            <a:r>
              <a:rPr lang="zh-CN" altLang="en-US" dirty="0"/>
              <a:t>，随机对其中的一些小块进行遮蔽，然后将没有</a:t>
            </a:r>
            <a:r>
              <a:rPr lang="zh-CN" altLang="en-US" b="1" dirty="0"/>
              <a:t>遮蔽的像素块按</a:t>
            </a:r>
            <a:r>
              <a:rPr lang="zh-CN" altLang="en-US" dirty="0"/>
              <a:t>顺序排列，送入</a:t>
            </a:r>
            <a:r>
              <a:rPr lang="en-US" altLang="zh-CN" dirty="0"/>
              <a:t>Transformer Encoder</a:t>
            </a:r>
            <a:r>
              <a:rPr lang="zh-CN" altLang="en-US" dirty="0"/>
              <a:t>中，获得特征向量；之后将遮蔽的像素块（</a:t>
            </a:r>
            <a:r>
              <a:rPr lang="zh-CN" altLang="en-US" b="1" dirty="0"/>
              <a:t>只包含位置信息</a:t>
            </a:r>
            <a:r>
              <a:rPr lang="zh-CN" altLang="en-US" dirty="0"/>
              <a:t>）按原来的位置插入特征向量中，再放入</a:t>
            </a:r>
            <a:r>
              <a:rPr lang="en-US" altLang="zh-CN" dirty="0"/>
              <a:t>Decoder</a:t>
            </a:r>
            <a:r>
              <a:rPr lang="zh-CN" altLang="en-US" dirty="0"/>
              <a:t>中，由</a:t>
            </a:r>
            <a:r>
              <a:rPr lang="en-US" altLang="zh-CN" dirty="0"/>
              <a:t>Decoder</a:t>
            </a:r>
            <a:r>
              <a:rPr lang="zh-CN" altLang="en-US" dirty="0"/>
              <a:t>重构像素信息，生成原始图片。注意到，图中的</a:t>
            </a:r>
            <a:r>
              <a:rPr lang="en-US" altLang="zh-CN" dirty="0"/>
              <a:t>Encoder</a:t>
            </a:r>
            <a:r>
              <a:rPr lang="zh-CN" altLang="en-US" dirty="0"/>
              <a:t>比</a:t>
            </a:r>
            <a:r>
              <a:rPr lang="en-US" altLang="zh-CN" dirty="0"/>
              <a:t>Decoder</a:t>
            </a:r>
            <a:r>
              <a:rPr lang="zh-CN" altLang="en-US" dirty="0"/>
              <a:t>大一些，是因为</a:t>
            </a:r>
            <a:r>
              <a:rPr lang="en-US" altLang="zh-CN" dirty="0"/>
              <a:t>Encoder</a:t>
            </a:r>
            <a:r>
              <a:rPr lang="zh-CN" altLang="en-US" dirty="0"/>
              <a:t>是一个标准的</a:t>
            </a:r>
            <a:r>
              <a:rPr lang="en-US" altLang="zh-CN" dirty="0"/>
              <a:t>Transformer</a:t>
            </a:r>
            <a:r>
              <a:rPr lang="zh-CN" altLang="en-US" dirty="0"/>
              <a:t>编码器，计算量比较大，而</a:t>
            </a:r>
            <a:r>
              <a:rPr lang="en-US" altLang="zh-CN" dirty="0"/>
              <a:t>Decoder</a:t>
            </a:r>
            <a:r>
              <a:rPr lang="zh-CN" altLang="en-US" dirty="0"/>
              <a:t>结构就比较简单了。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解码器输出可以</a:t>
            </a:r>
            <a:r>
              <a:rPr lang="en-US" altLang="zh-CN" dirty="0"/>
              <a:t>reshape</a:t>
            </a:r>
            <a:r>
              <a:rPr lang="zh-CN" altLang="en-US" dirty="0"/>
              <a:t>成原来的</a:t>
            </a:r>
            <a:r>
              <a:rPr lang="en-US" altLang="zh-CN" dirty="0"/>
              <a:t>patch</a:t>
            </a:r>
            <a:r>
              <a:rPr lang="zh-CN" altLang="en-US" dirty="0"/>
              <a:t>，通过</a:t>
            </a:r>
            <a:r>
              <a:rPr lang="en-US" altLang="zh-CN" dirty="0"/>
              <a:t>MSE</a:t>
            </a:r>
            <a:r>
              <a:rPr lang="zh-CN" altLang="en-US" dirty="0"/>
              <a:t>计算重构损失，预测缺失信息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3DF6F-CEA8-4FE3-9D25-64D209ACB87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395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相似的图像聚集并不是因为他们有相同的标签，而是视觉上本身具有相似性，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正样本就是数据经过数据增强的样本，负样本是从</a:t>
            </a:r>
            <a:r>
              <a:rPr lang="en-US" altLang="zh-CN" dirty="0"/>
              <a:t>memory bank</a:t>
            </a:r>
            <a:r>
              <a:rPr lang="zh-CN" altLang="en-US" dirty="0"/>
              <a:t>中采样得到的，即数据中的其余图片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Memory bank</a:t>
            </a:r>
            <a:r>
              <a:rPr lang="zh-CN" altLang="en-US" dirty="0"/>
              <a:t>中存放数据特征，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每次从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memory bank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中随机采样出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4096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个负数样本，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NEC loss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更新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CNN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网络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3DF6F-CEA8-4FE3-9D25-64D209ACB87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045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Batch size 256 </a:t>
            </a:r>
            <a:r>
              <a:rPr lang="zh-CN" altLang="en-US" dirty="0"/>
              <a:t>太小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Augmentation</a:t>
            </a:r>
            <a:r>
              <a:rPr lang="zh-CN" altLang="en-US" dirty="0"/>
              <a:t>的手段不够强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3DF6F-CEA8-4FE3-9D25-64D209ACB87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90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人类通过许多感官通道来观察世界，例如，左眼观察的长波光通道，或者右耳听到的高频振动通道。每一个视角（感官）都是有噪声而且不完整的，而一个良好的表征应该是在不同的视角下得到都是一样的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3DF6F-CEA8-4FE3-9D25-64D209ACB87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056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3DF6F-CEA8-4FE3-9D25-64D209ACB87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768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Abstract</a:t>
            </a:r>
            <a:r>
              <a:rPr lang="zh-CN" altLang="en-US" dirty="0"/>
              <a:t>：</a:t>
            </a:r>
            <a:r>
              <a:rPr lang="en-US" altLang="zh-CN" dirty="0"/>
              <a:t>This paper does not describe a novel method. Instead, it studies a straightforward, incremental, yet must-know baseline given the recent progress in computer vision: self-supervised learning for Vision Transformers (</a:t>
            </a:r>
            <a:r>
              <a:rPr lang="en-US" altLang="zh-CN" dirty="0" err="1"/>
              <a:t>ViT</a:t>
            </a:r>
            <a:r>
              <a:rPr lang="en-US" altLang="zh-CN" dirty="0"/>
              <a:t>).</a:t>
            </a:r>
          </a:p>
          <a:p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详细探讨了</a:t>
            </a:r>
            <a:r>
              <a:rPr lang="en-US" altLang="zh-CN" dirty="0"/>
              <a:t>batch size</a:t>
            </a:r>
            <a:r>
              <a:rPr lang="zh-CN" altLang="en-US" dirty="0"/>
              <a:t>，</a:t>
            </a:r>
            <a:r>
              <a:rPr lang="en-US" altLang="zh-CN" dirty="0"/>
              <a:t>learning rate </a:t>
            </a:r>
            <a:r>
              <a:rPr lang="zh-CN" altLang="en-US" dirty="0"/>
              <a:t>， </a:t>
            </a:r>
            <a:r>
              <a:rPr lang="en-US" altLang="zh-CN" dirty="0"/>
              <a:t>optimizer</a:t>
            </a:r>
            <a:r>
              <a:rPr lang="zh-CN" altLang="en-US" dirty="0"/>
              <a:t>对该现象的影响，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3DF6F-CEA8-4FE3-9D25-64D209ACB87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219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Abstract</a:t>
            </a:r>
            <a:r>
              <a:rPr lang="zh-CN" altLang="en-US" dirty="0"/>
              <a:t>：</a:t>
            </a:r>
            <a:r>
              <a:rPr lang="en-US" altLang="zh-CN" dirty="0"/>
              <a:t>This paper does not describe a novel method. Instead, it studies a straightforward, incremental, yet must-know baseline given the recent progress in computer vision: self-supervised learning for Vision Transformers (</a:t>
            </a:r>
            <a:r>
              <a:rPr lang="en-US" altLang="zh-CN" dirty="0" err="1"/>
              <a:t>ViT</a:t>
            </a:r>
            <a:r>
              <a:rPr lang="en-US" altLang="zh-CN" dirty="0"/>
              <a:t>).</a:t>
            </a:r>
          </a:p>
          <a:p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详细探讨了</a:t>
            </a:r>
            <a:r>
              <a:rPr lang="en-US" altLang="zh-CN" dirty="0"/>
              <a:t>batch size</a:t>
            </a:r>
            <a:r>
              <a:rPr lang="zh-CN" altLang="en-US" dirty="0"/>
              <a:t>，</a:t>
            </a:r>
            <a:r>
              <a:rPr lang="en-US" altLang="zh-CN" dirty="0"/>
              <a:t>learning rate </a:t>
            </a:r>
            <a:r>
              <a:rPr lang="zh-CN" altLang="en-US" dirty="0"/>
              <a:t>， </a:t>
            </a:r>
            <a:r>
              <a:rPr lang="en-US" altLang="zh-CN" dirty="0"/>
              <a:t>optimizer</a:t>
            </a:r>
            <a:r>
              <a:rPr lang="zh-CN" altLang="en-US" dirty="0"/>
              <a:t>对该现象的影响，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3DF6F-CEA8-4FE3-9D25-64D209ACB87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24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3DF6F-CEA8-4FE3-9D25-64D209ACB87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323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151615-4F60-4B64-A4F0-791BE7A14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7F1BD4-01FC-4873-A70E-1C5F0250D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1F00E6-095E-4074-A7FA-7E40FF40E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22CFD-F21B-44D7-89CA-0FC0C69769EF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BD9D1B-36B2-4C53-B7A7-DBAA08D35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41D6FF-0508-4303-B738-4A66EE23A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A418A-07B7-48BC-9007-F47D2F001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6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2FD6AC-FBBE-4FD4-B7CE-AD800128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BABB5E-0513-4F2B-942F-C37C1A949B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3D982B-BA34-4872-BE8D-060791AA0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22CFD-F21B-44D7-89CA-0FC0C69769EF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B4D3BE-3519-45A5-BEC4-43A6444E3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8F2CEB-CD2E-4E1F-AAED-65B97013F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A418A-07B7-48BC-9007-F47D2F001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91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85114BF-2A59-4536-A52B-E2D0BCE6DF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94ECD96-140F-4B29-AC3C-47E8E534F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355E20-594F-4320-9F2C-C411C4DB8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22CFD-F21B-44D7-89CA-0FC0C69769EF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9FACEA-D33E-4DE6-9E2A-0BF27EB9B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64B1FD-2B89-433C-B200-B3C07FD68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A418A-07B7-48BC-9007-F47D2F001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89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2F520-EFFB-4929-86B7-BE03655D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8EF3A-7ABC-4F4B-8470-ACEB49919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BD050C-197A-4544-8700-4542B145B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22CFD-F21B-44D7-89CA-0FC0C69769EF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646D67-8F69-4B98-BA83-58D16042D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52A936-D561-4733-A175-34F163532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A418A-07B7-48BC-9007-F47D2F001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050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3A903-DC37-4304-9646-9294EEDEB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9EF38F-EEB0-4F04-9993-21E710460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99E294-CFF4-47D0-BFBF-AAC60868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22CFD-F21B-44D7-89CA-0FC0C69769EF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0E020C-16DF-4E51-9455-D64A2A3FE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26E8FD-AD1D-4722-AC40-3C7C9E54B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A418A-07B7-48BC-9007-F47D2F001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402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B5F123-DBB3-4755-BFFD-EEFAB1F2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13DB86-30DE-4CFD-A1DD-8A51FDD26B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E172448-C41A-412D-B115-0B39AEB8D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C16907-576C-46BE-B51D-A0E93D0C3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22CFD-F21B-44D7-89CA-0FC0C69769EF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FB778E-2CFC-4674-8819-A79E951F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EEB779-1CE6-4B27-92D6-0501E7F72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A418A-07B7-48BC-9007-F47D2F001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956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41085-4A94-42D0-A559-4546CFAC8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414892-3D7C-47EF-8A3D-32D947FEF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00D02E-688D-4B36-A38E-47D959276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F9E157A-04D4-4436-AC44-6AF8201884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DC4FE0C-014C-4C4B-BF67-04F94C749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3488EC6-12A9-44AE-BA26-9C3906C0D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22CFD-F21B-44D7-89CA-0FC0C69769EF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95E01EB-CE6D-4C82-A1F0-5D1C5A717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D9CFD60-D937-4152-AC1A-F35A1741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A418A-07B7-48BC-9007-F47D2F001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051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74F7E4-FB02-4BF9-8FBB-786D3B7E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3F5064E-A4DF-4DCE-8DF1-685077DAA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22CFD-F21B-44D7-89CA-0FC0C69769EF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DF6314-1A85-4AB8-9CC2-B296C1D1D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5E7B2E-47C7-4F7E-8856-E7ABB6D6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A418A-07B7-48BC-9007-F47D2F001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887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3BFF7E1-35B1-4F08-8740-9CFDEEC13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22CFD-F21B-44D7-89CA-0FC0C69769EF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991B9E9-1184-411C-89C0-9B6A60FC0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6F2C0A-F17F-4E2D-8E91-64C3080B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A418A-07B7-48BC-9007-F47D2F001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952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3BFBC7-1BED-44F8-9B11-D22A995D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05AEF6-DA16-4C78-8815-07E31A95E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883D36-C669-48BF-9D8E-6A236E3D4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4A997B-07DE-4BB3-90DB-88ACA6324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22CFD-F21B-44D7-89CA-0FC0C69769EF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A56EEC-87F5-4621-BC2C-B6E5D1775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423236-56B7-4BD1-9F17-16F5A8E72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A418A-07B7-48BC-9007-F47D2F001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955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1583CC-6B53-450E-8239-769FE9580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8E59828-0DF0-4278-94C8-866B01013A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7CCFAC-C35C-43BD-B110-E316162D0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1C4891-9D4B-4FAA-AB24-1F34BB001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22CFD-F21B-44D7-89CA-0FC0C69769EF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619FE0-AD42-4F66-9BF2-4CF2DB206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59250C-859A-423D-979C-313C01DD9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A418A-07B7-48BC-9007-F47D2F001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971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CF9DB2E-ADB5-4347-BDFE-AB438EF6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7C55A5-D7BC-4AA6-A706-36BE0E020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3C3DBC-B3EB-4C1A-BFCF-3D50896B8F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22CFD-F21B-44D7-89CA-0FC0C69769EF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CF1DB1-CFFE-45EF-9079-E8156EA9C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9C71E2-21F0-4A13-84A9-97C88C3402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A418A-07B7-48BC-9007-F47D2F001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430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7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gif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7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microsoft.com/office/2007/relationships/media" Target="../media/media2.mp4"/><Relationship Id="rId7" Type="http://schemas.openxmlformats.org/officeDocument/2006/relationships/image" Target="../media/image4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2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13" Type="http://schemas.openxmlformats.org/officeDocument/2006/relationships/image" Target="../media/image450.pn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12" Type="http://schemas.openxmlformats.org/officeDocument/2006/relationships/image" Target="../media/image55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jpeg"/><Relationship Id="rId5" Type="http://schemas.openxmlformats.org/officeDocument/2006/relationships/image" Target="../media/image48.jpeg"/><Relationship Id="rId15" Type="http://schemas.openxmlformats.org/officeDocument/2006/relationships/image" Target="../media/image4.jpeg"/><Relationship Id="rId10" Type="http://schemas.openxmlformats.org/officeDocument/2006/relationships/image" Target="../media/image53.jpeg"/><Relationship Id="rId4" Type="http://schemas.openxmlformats.org/officeDocument/2006/relationships/image" Target="../media/image47.jpeg"/><Relationship Id="rId9" Type="http://schemas.openxmlformats.org/officeDocument/2006/relationships/image" Target="../media/image52.jpeg"/><Relationship Id="rId14" Type="http://schemas.openxmlformats.org/officeDocument/2006/relationships/image" Target="../media/image3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7.png"/><Relationship Id="rId7" Type="http://schemas.openxmlformats.org/officeDocument/2006/relationships/image" Target="../media/image31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10" Type="http://schemas.openxmlformats.org/officeDocument/2006/relationships/image" Target="../media/image2.png"/><Relationship Id="rId4" Type="http://schemas.openxmlformats.org/officeDocument/2006/relationships/image" Target="../media/image58.png"/><Relationship Id="rId9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54.png"/><Relationship Id="rId18" Type="http://schemas.openxmlformats.org/officeDocument/2006/relationships/image" Target="../media/image66.png"/><Relationship Id="rId7" Type="http://schemas.openxmlformats.org/officeDocument/2006/relationships/image" Target="../media/image63.png"/><Relationship Id="rId12" Type="http://schemas.openxmlformats.org/officeDocument/2006/relationships/image" Target="../media/image53.png"/><Relationship Id="rId17" Type="http://schemas.openxmlformats.org/officeDocument/2006/relationships/image" Target="../media/image65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11" Type="http://schemas.openxmlformats.org/officeDocument/2006/relationships/image" Target="../media/image61.jpeg"/><Relationship Id="rId5" Type="http://schemas.openxmlformats.org/officeDocument/2006/relationships/image" Target="../media/image58.png"/><Relationship Id="rId15" Type="http://schemas.openxmlformats.org/officeDocument/2006/relationships/image" Target="../media/image2.png"/><Relationship Id="rId10" Type="http://schemas.openxmlformats.org/officeDocument/2006/relationships/image" Target="../media/image410.png"/><Relationship Id="rId19" Type="http://schemas.openxmlformats.org/officeDocument/2006/relationships/image" Target="../media/image67.png"/><Relationship Id="rId4" Type="http://schemas.openxmlformats.org/officeDocument/2006/relationships/image" Target="../media/image380.png"/><Relationship Id="rId9" Type="http://schemas.openxmlformats.org/officeDocument/2006/relationships/image" Target="../media/image52.png"/><Relationship Id="rId1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8.png"/><Relationship Id="rId7" Type="http://schemas.openxmlformats.org/officeDocument/2006/relationships/image" Target="../media/image4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BE40C7D-F71C-4602-BDCE-3AE0DCF4614C}"/>
              </a:ext>
            </a:extLst>
          </p:cNvPr>
          <p:cNvSpPr txBox="1"/>
          <p:nvPr/>
        </p:nvSpPr>
        <p:spPr>
          <a:xfrm>
            <a:off x="2933419" y="3013501"/>
            <a:ext cx="63251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NimbusRomNo9L-Medi"/>
              </a:rPr>
              <a:t>HCSC: Hierarchical Contrastive Selective Coding</a:t>
            </a:r>
          </a:p>
          <a:p>
            <a:pPr algn="ctr"/>
            <a:r>
              <a:rPr lang="en-US" altLang="zh-CN" sz="2400" b="1" dirty="0">
                <a:solidFill>
                  <a:srgbClr val="000000"/>
                </a:solidFill>
                <a:latin typeface="NimbusRomNo9L-Medi"/>
              </a:rPr>
              <a:t>CVPR 2022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F73B0E3-7B3F-4663-8FE2-91B3FBD2D05D}"/>
              </a:ext>
            </a:extLst>
          </p:cNvPr>
          <p:cNvSpPr/>
          <p:nvPr/>
        </p:nvSpPr>
        <p:spPr>
          <a:xfrm>
            <a:off x="0" y="6522720"/>
            <a:ext cx="4267200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26F7D91-931E-487E-8DA7-8F413BFCECD9}"/>
              </a:ext>
            </a:extLst>
          </p:cNvPr>
          <p:cNvSpPr/>
          <p:nvPr/>
        </p:nvSpPr>
        <p:spPr>
          <a:xfrm>
            <a:off x="8534400" y="6522720"/>
            <a:ext cx="3657600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日期占位符 7">
            <a:extLst>
              <a:ext uri="{FF2B5EF4-FFF2-40B4-BE49-F238E27FC236}">
                <a16:creationId xmlns:a16="http://schemas.microsoft.com/office/drawing/2014/main" id="{DCC1212A-1145-4440-888A-F9B75E2EFF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09907" y="6494974"/>
            <a:ext cx="1847385" cy="365125"/>
          </a:xfrm>
        </p:spPr>
        <p:txBody>
          <a:bodyPr/>
          <a:lstStyle/>
          <a:p>
            <a:fld id="{31CCC338-FFC3-4940-99DD-6195BEF39901}" type="datetime4">
              <a:rPr lang="en-US" altLang="zh-CN" sz="1400" b="1" smtClean="0">
                <a:solidFill>
                  <a:schemeClr val="bg1"/>
                </a:solidFill>
                <a:latin typeface="Constantia" panose="02030602050306030303" pitchFamily="18" charset="0"/>
                <a:cs typeface="Times" panose="02020603050405020304" pitchFamily="18" charset="0"/>
              </a:rPr>
              <a:t>September 14, 2022</a:t>
            </a:fld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  <a:cs typeface="Times" panose="02020603050405020304" pitchFamily="18" charset="0"/>
            </a:endParaRPr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A971D882-D360-4FC0-9AE1-32C2B4787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5916" y="6553437"/>
            <a:ext cx="4520431" cy="273844"/>
          </a:xfrm>
        </p:spPr>
        <p:txBody>
          <a:bodyPr/>
          <a:lstStyle/>
          <a:p>
            <a:r>
              <a:rPr lang="en-US" altLang="zh-CN" sz="1400" b="1" dirty="0">
                <a:solidFill>
                  <a:schemeClr val="bg1"/>
                </a:solidFill>
                <a:latin typeface="Constantia" panose="02030602050306030303" pitchFamily="18" charset="0"/>
              </a:rPr>
              <a:t>Yu Liu | HUST</a:t>
            </a:r>
            <a:endParaRPr lang="zh-CN" altLang="en-US" sz="1400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38D6264-C256-4B21-858C-59F25D5B9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34" y="232034"/>
            <a:ext cx="2438400" cy="52734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387A613-E659-4A7C-AA63-9D64765690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D580DA3-813F-4F9A-B709-7230F2D395E9}"/>
              </a:ext>
            </a:extLst>
          </p:cNvPr>
          <p:cNvSpPr/>
          <p:nvPr/>
        </p:nvSpPr>
        <p:spPr>
          <a:xfrm>
            <a:off x="4267200" y="6522720"/>
            <a:ext cx="4267200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Constantia" panose="02030602050306030303" pitchFamily="18" charset="0"/>
              </a:rPr>
              <a:t>Wei </a:t>
            </a:r>
            <a:r>
              <a:rPr lang="en-US" altLang="zh-CN" sz="1800" b="1" dirty="0" err="1">
                <a:solidFill>
                  <a:schemeClr val="bg1"/>
                </a:solidFill>
                <a:latin typeface="Constantia" panose="02030602050306030303" pitchFamily="18" charset="0"/>
              </a:rPr>
              <a:t>Rukai</a:t>
            </a:r>
            <a:r>
              <a:rPr lang="en-US" altLang="zh-CN" sz="1800" b="1" dirty="0">
                <a:solidFill>
                  <a:schemeClr val="bg1"/>
                </a:solidFill>
                <a:latin typeface="Constantia" panose="02030602050306030303" pitchFamily="18" charset="0"/>
              </a:rPr>
              <a:t>| HUST</a:t>
            </a:r>
            <a:endParaRPr lang="zh-CN" altLang="en-US" sz="1800" b="1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11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B1F2CF9-9162-4881-A106-ACEE62035268}"/>
              </a:ext>
            </a:extLst>
          </p:cNvPr>
          <p:cNvSpPr txBox="1"/>
          <p:nvPr/>
        </p:nvSpPr>
        <p:spPr>
          <a:xfrm>
            <a:off x="431800" y="381000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Background-Contrastive Learning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127969-E15F-4712-987F-810FE464A748}"/>
              </a:ext>
            </a:extLst>
          </p:cNvPr>
          <p:cNvSpPr txBox="1"/>
          <p:nvPr/>
        </p:nvSpPr>
        <p:spPr>
          <a:xfrm>
            <a:off x="431800" y="1005295"/>
            <a:ext cx="803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MoCo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EA5EFE-67F1-4B75-AC83-A2BB44AE0BE5}"/>
              </a:ext>
            </a:extLst>
          </p:cNvPr>
          <p:cNvSpPr txBox="1"/>
          <p:nvPr/>
        </p:nvSpPr>
        <p:spPr>
          <a:xfrm>
            <a:off x="431800" y="6309118"/>
            <a:ext cx="9918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Momentum Contrast for Unsupervised Visual Representation Learning, CVPR, 2020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1785E27-0FED-4D72-A654-662CDE961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844" y="3741756"/>
            <a:ext cx="6174761" cy="219607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AE4E916-8221-4D13-B7C4-3FC9B9DD97F4}"/>
              </a:ext>
            </a:extLst>
          </p:cNvPr>
          <p:cNvSpPr txBox="1"/>
          <p:nvPr/>
        </p:nvSpPr>
        <p:spPr>
          <a:xfrm>
            <a:off x="572755" y="1617785"/>
            <a:ext cx="48332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Dynamic dictionary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Momentum encoder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Contrastive Learning as Dictionary Look-up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45B9E91-77F1-4976-9104-0A9A2DD25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454" y="3489394"/>
            <a:ext cx="2249114" cy="50472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F65583C-90C5-41A3-845E-838A06C7A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382" y="825132"/>
            <a:ext cx="2843684" cy="231304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435C677-517E-41DB-BE28-1F1207EC0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564" y="4671142"/>
            <a:ext cx="3417162" cy="745387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C2D52A65-17DB-4E1D-ACA0-83CB8A024270}"/>
              </a:ext>
            </a:extLst>
          </p:cNvPr>
          <p:cNvGrpSpPr/>
          <p:nvPr/>
        </p:nvGrpSpPr>
        <p:grpSpPr>
          <a:xfrm>
            <a:off x="833512" y="2302861"/>
            <a:ext cx="5177871" cy="469799"/>
            <a:chOff x="1078638" y="3039899"/>
            <a:chExt cx="5177871" cy="46979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A4711EF-8B08-4F86-981D-60AD832C6F80}"/>
                </a:ext>
              </a:extLst>
            </p:cNvPr>
            <p:cNvSpPr/>
            <p:nvPr/>
          </p:nvSpPr>
          <p:spPr>
            <a:xfrm>
              <a:off x="1681150" y="3155194"/>
              <a:ext cx="281353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2ADD5E5-5333-4716-8BE9-38C63CCB7074}"/>
                </a:ext>
              </a:extLst>
            </p:cNvPr>
            <p:cNvSpPr/>
            <p:nvPr/>
          </p:nvSpPr>
          <p:spPr>
            <a:xfrm>
              <a:off x="2108430" y="3155194"/>
              <a:ext cx="281353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83863E5-065C-4EA8-8BB0-C9603ADD7141}"/>
                </a:ext>
              </a:extLst>
            </p:cNvPr>
            <p:cNvSpPr/>
            <p:nvPr/>
          </p:nvSpPr>
          <p:spPr>
            <a:xfrm>
              <a:off x="2535710" y="3155194"/>
              <a:ext cx="281353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8B2ADAE-7CE6-4000-8D80-7E10C76309BC}"/>
                </a:ext>
              </a:extLst>
            </p:cNvPr>
            <p:cNvSpPr/>
            <p:nvPr/>
          </p:nvSpPr>
          <p:spPr>
            <a:xfrm>
              <a:off x="2930221" y="3155194"/>
              <a:ext cx="281353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93A0B2F-938E-4BB3-A4A5-0C61967EAF19}"/>
                </a:ext>
              </a:extLst>
            </p:cNvPr>
            <p:cNvSpPr/>
            <p:nvPr/>
          </p:nvSpPr>
          <p:spPr>
            <a:xfrm>
              <a:off x="1681150" y="3155194"/>
              <a:ext cx="1530424" cy="33855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64E07F19-436E-41E3-8E5E-2FFFE31731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8638" y="3352800"/>
              <a:ext cx="51394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F20EA573-DC3C-4C69-B004-1B1486620A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9940" y="3352800"/>
              <a:ext cx="5334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5433223-42AA-4875-AA02-2D3CB10E1F02}"/>
                </a:ext>
              </a:extLst>
            </p:cNvPr>
            <p:cNvSpPr txBox="1"/>
            <p:nvPr/>
          </p:nvSpPr>
          <p:spPr>
            <a:xfrm>
              <a:off x="3508687" y="3048033"/>
              <a:ext cx="34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6D6874E-86E2-4313-8811-7086534065F4}"/>
                </a:ext>
              </a:extLst>
            </p:cNvPr>
            <p:cNvSpPr txBox="1"/>
            <p:nvPr/>
          </p:nvSpPr>
          <p:spPr>
            <a:xfrm>
              <a:off x="1078638" y="3039899"/>
              <a:ext cx="4764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out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35BB772-8198-4734-9623-7F5E63F67DFD}"/>
                </a:ext>
              </a:extLst>
            </p:cNvPr>
            <p:cNvSpPr txBox="1"/>
            <p:nvPr/>
          </p:nvSpPr>
          <p:spPr>
            <a:xfrm>
              <a:off x="3854248" y="3201921"/>
              <a:ext cx="24022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new momentum features 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7281C57B-6476-4A90-88AA-06E2FD3EE095}"/>
              </a:ext>
            </a:extLst>
          </p:cNvPr>
          <p:cNvSpPr txBox="1"/>
          <p:nvPr/>
        </p:nvSpPr>
        <p:spPr>
          <a:xfrm>
            <a:off x="1742944" y="2692092"/>
            <a:ext cx="803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queue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827A234-532C-4544-BF8A-0B75ABF90688}"/>
              </a:ext>
            </a:extLst>
          </p:cNvPr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29EE631E-1704-48BB-8C53-C759429583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96700DC5-9303-4F43-A747-1BF375F9CC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16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FA5DBD-6F3B-410D-9226-88E63F84F970}"/>
              </a:ext>
            </a:extLst>
          </p:cNvPr>
          <p:cNvSpPr txBox="1"/>
          <p:nvPr/>
        </p:nvSpPr>
        <p:spPr>
          <a:xfrm>
            <a:off x="431800" y="381000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Background-Contrastive Learning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A45F36-838A-464F-BFC0-EF31AE355510}"/>
              </a:ext>
            </a:extLst>
          </p:cNvPr>
          <p:cNvSpPr txBox="1"/>
          <p:nvPr/>
        </p:nvSpPr>
        <p:spPr>
          <a:xfrm>
            <a:off x="431800" y="1281119"/>
            <a:ext cx="963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SimCLR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6051CC6-8700-4EAC-8E6A-6351F7EB47CF}"/>
              </a:ext>
            </a:extLst>
          </p:cNvPr>
          <p:cNvSpPr txBox="1"/>
          <p:nvPr/>
        </p:nvSpPr>
        <p:spPr>
          <a:xfrm>
            <a:off x="431800" y="1992723"/>
            <a:ext cx="3943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projector(MLP)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Larger batch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More augmentation strategies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66CE94-9AD7-4D4D-A47A-B225AC1929D1}"/>
              </a:ext>
            </a:extLst>
          </p:cNvPr>
          <p:cNvSpPr txBox="1"/>
          <p:nvPr/>
        </p:nvSpPr>
        <p:spPr>
          <a:xfrm>
            <a:off x="431800" y="6475511"/>
            <a:ext cx="100361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A Simple Framework for Contrastive Learning of Visual Representations, ICLR, 2020.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41353A5-ED3F-44BE-B7D9-C4D6F50FB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1" y="2103242"/>
            <a:ext cx="4480644" cy="31426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B63143B-5C94-4C74-8001-1EBBADD28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0" y="4497891"/>
            <a:ext cx="5876705" cy="1246354"/>
          </a:xfrm>
          <a:prstGeom prst="rect">
            <a:avLst/>
          </a:prstGeom>
        </p:spPr>
      </p:pic>
      <p:sp>
        <p:nvSpPr>
          <p:cNvPr id="14" name="箭头: 下 13">
            <a:extLst>
              <a:ext uri="{FF2B5EF4-FFF2-40B4-BE49-F238E27FC236}">
                <a16:creationId xmlns:a16="http://schemas.microsoft.com/office/drawing/2014/main" id="{A4BB04C5-BF8D-451F-9E47-A816330D87D8}"/>
              </a:ext>
            </a:extLst>
          </p:cNvPr>
          <p:cNvSpPr/>
          <p:nvPr/>
        </p:nvSpPr>
        <p:spPr>
          <a:xfrm>
            <a:off x="2401887" y="3541839"/>
            <a:ext cx="295275" cy="6488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F78707E-2B41-407A-8051-DA0B6DAC89B1}"/>
              </a:ext>
            </a:extLst>
          </p:cNvPr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F35B9944-07D2-4C92-9324-D65D9DDD95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DA94B51-DC3E-4D51-85BD-DBD45C3B5C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16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FA6BFE-5036-41A6-9203-4580B1D874AF}"/>
              </a:ext>
            </a:extLst>
          </p:cNvPr>
          <p:cNvSpPr txBox="1"/>
          <p:nvPr/>
        </p:nvSpPr>
        <p:spPr>
          <a:xfrm>
            <a:off x="431800" y="1278617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MoCo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V2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F406B6-BDAC-4207-BE48-D2CAA7787EA1}"/>
              </a:ext>
            </a:extLst>
          </p:cNvPr>
          <p:cNvSpPr txBox="1"/>
          <p:nvPr/>
        </p:nvSpPr>
        <p:spPr>
          <a:xfrm>
            <a:off x="393700" y="3676288"/>
            <a:ext cx="1298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SimCLR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V2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6A87DF-88E8-4EE2-9FB3-50AEC433CCF3}"/>
              </a:ext>
            </a:extLst>
          </p:cNvPr>
          <p:cNvSpPr txBox="1"/>
          <p:nvPr/>
        </p:nvSpPr>
        <p:spPr>
          <a:xfrm>
            <a:off x="431800" y="381000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Background-Contrastive Learning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7B73EB-796E-4AA7-AF39-F90C132F0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821890"/>
            <a:ext cx="3623474" cy="14803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B03CB8-E379-4CEB-888B-8DC394A8D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888" y="1732801"/>
            <a:ext cx="3778134" cy="157098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61A1BAB-A04F-4313-96CC-D3D92FE637F8}"/>
              </a:ext>
            </a:extLst>
          </p:cNvPr>
          <p:cNvSpPr txBox="1"/>
          <p:nvPr/>
        </p:nvSpPr>
        <p:spPr>
          <a:xfrm>
            <a:off x="393700" y="4422528"/>
            <a:ext cx="3055471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Momentum encoder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Larger backbone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Deeper projector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F808D98-5B8A-42A6-83F2-08EFC0EF4022}"/>
              </a:ext>
            </a:extLst>
          </p:cNvPr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6EAB14F0-9B8B-4864-885B-B7A15BC8C2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60D7019-2B0C-4FE8-9364-7ED19D64BE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6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3834C7A-EF79-4B0A-BF80-4E4731C13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0" r="-72" b="21986"/>
          <a:stretch/>
        </p:blipFill>
        <p:spPr bwMode="auto">
          <a:xfrm>
            <a:off x="2200275" y="3818091"/>
            <a:ext cx="7791451" cy="242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209DB52-7F15-482D-BFE0-6BC398EC22E3}"/>
              </a:ext>
            </a:extLst>
          </p:cNvPr>
          <p:cNvSpPr txBox="1"/>
          <p:nvPr/>
        </p:nvSpPr>
        <p:spPr>
          <a:xfrm>
            <a:off x="431800" y="6292334"/>
            <a:ext cx="93241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Bootstrap Your Own Latent: A New Approach to Self-Supervised Learning, NIPS, 2020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ED96E0-986E-412B-A8B6-66DF6B94464E}"/>
              </a:ext>
            </a:extLst>
          </p:cNvPr>
          <p:cNvSpPr txBox="1"/>
          <p:nvPr/>
        </p:nvSpPr>
        <p:spPr>
          <a:xfrm>
            <a:off x="431800" y="381000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Background-Contrastive Learning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3E2569-5086-42D3-9398-B9F936C73D02}"/>
              </a:ext>
            </a:extLst>
          </p:cNvPr>
          <p:cNvSpPr txBox="1"/>
          <p:nvPr/>
        </p:nvSpPr>
        <p:spPr>
          <a:xfrm>
            <a:off x="431800" y="1005295"/>
            <a:ext cx="728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BYOL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B5F61B5-A24C-415E-B472-B1A7FAF172C7}"/>
              </a:ext>
            </a:extLst>
          </p:cNvPr>
          <p:cNvSpPr txBox="1"/>
          <p:nvPr/>
        </p:nvSpPr>
        <p:spPr>
          <a:xfrm>
            <a:off x="431800" y="1592316"/>
            <a:ext cx="87735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Train the model with only positive pairs will lead to a trivial solution. 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(collapse)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Online network (predictor) + target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Momentum encoder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Mean square error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154D39-8DE9-4F46-AB16-BEF4DD45D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881" y="3291014"/>
            <a:ext cx="3283119" cy="527077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E9D2BEAF-58D7-42D1-B818-A6E5ACCF5BA9}"/>
              </a:ext>
            </a:extLst>
          </p:cNvPr>
          <p:cNvSpPr/>
          <p:nvPr/>
        </p:nvSpPr>
        <p:spPr>
          <a:xfrm>
            <a:off x="6096000" y="2623368"/>
            <a:ext cx="1075267" cy="397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64670A-A471-4921-AB95-A0100E4C09CD}"/>
              </a:ext>
            </a:extLst>
          </p:cNvPr>
          <p:cNvSpPr txBox="1"/>
          <p:nvPr/>
        </p:nvSpPr>
        <p:spPr>
          <a:xfrm>
            <a:off x="7238005" y="2653058"/>
            <a:ext cx="234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 negative sampling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7F42CC2-48F8-4169-A9B8-1D34A247D61F}"/>
              </a:ext>
            </a:extLst>
          </p:cNvPr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573839D0-A0B7-4517-85BE-FA26378597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B32DFF9-8CDF-45BC-820C-EA619B5DF4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67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209DB52-7F15-482D-BFE0-6BC398EC22E3}"/>
              </a:ext>
            </a:extLst>
          </p:cNvPr>
          <p:cNvSpPr txBox="1"/>
          <p:nvPr/>
        </p:nvSpPr>
        <p:spPr>
          <a:xfrm>
            <a:off x="431800" y="6292334"/>
            <a:ext cx="93241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Bootstrap Your Own Latent: A New Approach to Self-Supervised Learning, NIPS, 2020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ED96E0-986E-412B-A8B6-66DF6B94464E}"/>
              </a:ext>
            </a:extLst>
          </p:cNvPr>
          <p:cNvSpPr txBox="1"/>
          <p:nvPr/>
        </p:nvSpPr>
        <p:spPr>
          <a:xfrm>
            <a:off x="431800" y="381000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Background-Contrastive Learning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3E2569-5086-42D3-9398-B9F936C73D02}"/>
              </a:ext>
            </a:extLst>
          </p:cNvPr>
          <p:cNvSpPr txBox="1"/>
          <p:nvPr/>
        </p:nvSpPr>
        <p:spPr>
          <a:xfrm>
            <a:off x="431800" y="1005295"/>
            <a:ext cx="769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SwAV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7F42CC2-48F8-4169-A9B8-1D34A247D61F}"/>
              </a:ext>
            </a:extLst>
          </p:cNvPr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573839D0-A0B7-4517-85BE-FA26378597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B32DFF9-8CDF-45BC-820C-EA619B5DF4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737BE17-56D9-49EF-B2B0-2B7B1BEF7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7" y="1643522"/>
            <a:ext cx="48958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wAV Illustration">
            <a:extLst>
              <a:ext uri="{FF2B5EF4-FFF2-40B4-BE49-F238E27FC236}">
                <a16:creationId xmlns:a16="http://schemas.microsoft.com/office/drawing/2014/main" id="{FB8E45AD-2D0C-42EB-9181-5B4AA83909D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1142694"/>
            <a:ext cx="5605463" cy="315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2613275-4F49-4949-9C85-2BB43A540F7F}"/>
              </a:ext>
            </a:extLst>
          </p:cNvPr>
          <p:cNvSpPr txBox="1"/>
          <p:nvPr/>
        </p:nvSpPr>
        <p:spPr>
          <a:xfrm>
            <a:off x="0" y="4574940"/>
            <a:ext cx="4725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Cross-entropy loss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8" name="Picture 10" descr="在这里插入图片描述">
            <a:extLst>
              <a:ext uri="{FF2B5EF4-FFF2-40B4-BE49-F238E27FC236}">
                <a16:creationId xmlns:a16="http://schemas.microsoft.com/office/drawing/2014/main" id="{E51C8C83-ECD9-4D08-976C-878007DE3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337" y="5030258"/>
            <a:ext cx="3371364" cy="62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55FF50C5-D666-4EE3-A1DA-E1B05C101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2"/>
          <a:stretch/>
        </p:blipFill>
        <p:spPr bwMode="auto">
          <a:xfrm>
            <a:off x="94457" y="4982323"/>
            <a:ext cx="6106318" cy="72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F82575B7-5462-4CAF-82DE-BD6B6F58AB53}"/>
              </a:ext>
            </a:extLst>
          </p:cNvPr>
          <p:cNvGrpSpPr/>
          <p:nvPr/>
        </p:nvGrpSpPr>
        <p:grpSpPr>
          <a:xfrm>
            <a:off x="4725193" y="3421409"/>
            <a:ext cx="1593132" cy="1348872"/>
            <a:chOff x="4464574" y="3230016"/>
            <a:chExt cx="1940648" cy="1643107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C4A5FA2-CD23-47DA-86A9-7EF67FC00B9F}"/>
                </a:ext>
              </a:extLst>
            </p:cNvPr>
            <p:cNvSpPr/>
            <p:nvPr/>
          </p:nvSpPr>
          <p:spPr>
            <a:xfrm>
              <a:off x="4464574" y="3230016"/>
              <a:ext cx="260545" cy="26054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Picture 4" descr="person 的图像结果">
              <a:extLst>
                <a:ext uri="{FF2B5EF4-FFF2-40B4-BE49-F238E27FC236}">
                  <a16:creationId xmlns:a16="http://schemas.microsoft.com/office/drawing/2014/main" id="{CF2FBD76-498B-42F4-82E8-97618FA29CE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6306" y="4322713"/>
              <a:ext cx="550410" cy="550410"/>
            </a:xfrm>
            <a:prstGeom prst="rect">
              <a:avLst/>
            </a:prstGeom>
            <a:noFill/>
            <a:ln w="31750"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C32A3671-FF5E-4C50-B824-78462BE2AEA4}"/>
                </a:ext>
              </a:extLst>
            </p:cNvPr>
            <p:cNvCxnSpPr>
              <a:stCxn id="25" idx="0"/>
              <a:endCxn id="24" idx="5"/>
            </p:cNvCxnSpPr>
            <p:nvPr/>
          </p:nvCxnSpPr>
          <p:spPr>
            <a:xfrm flipH="1" flipV="1">
              <a:off x="4686962" y="3452404"/>
              <a:ext cx="834549" cy="870309"/>
            </a:xfrm>
            <a:prstGeom prst="straightConnector1">
              <a:avLst/>
            </a:prstGeom>
            <a:ln w="25400">
              <a:solidFill>
                <a:schemeClr val="accent2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3305EB52-3905-4ECC-9BDA-E9397D89CE31}"/>
                    </a:ext>
                  </a:extLst>
                </p:cNvPr>
                <p:cNvSpPr txBox="1"/>
                <p:nvPr/>
              </p:nvSpPr>
              <p:spPr>
                <a:xfrm>
                  <a:off x="4732095" y="3814586"/>
                  <a:ext cx="435960" cy="2866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0.2</m:t>
                        </m:r>
                      </m:oMath>
                    </m:oMathPara>
                  </a14:m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3305EB52-3905-4ECC-9BDA-E9397D89CE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095" y="3814586"/>
                  <a:ext cx="435960" cy="286658"/>
                </a:xfrm>
                <a:prstGeom prst="rect">
                  <a:avLst/>
                </a:prstGeom>
                <a:blipFill>
                  <a:blip r:embed="rId9"/>
                  <a:stretch>
                    <a:fillRect r="-18644" b="-307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F0EB3C7D-2B1F-4BE5-B271-FDE6417C18CF}"/>
                </a:ext>
              </a:extLst>
            </p:cNvPr>
            <p:cNvSpPr/>
            <p:nvPr/>
          </p:nvSpPr>
          <p:spPr>
            <a:xfrm>
              <a:off x="5003127" y="3230016"/>
              <a:ext cx="260545" cy="26054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3BBB41E0-2362-4F41-AA69-05F97AB5D2CB}"/>
                </a:ext>
              </a:extLst>
            </p:cNvPr>
            <p:cNvSpPr/>
            <p:nvPr/>
          </p:nvSpPr>
          <p:spPr>
            <a:xfrm>
              <a:off x="6144677" y="3230016"/>
              <a:ext cx="260545" cy="26054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FCD9BEAD-21F2-4CD1-949C-53D438D253B6}"/>
                </a:ext>
              </a:extLst>
            </p:cNvPr>
            <p:cNvSpPr/>
            <p:nvPr/>
          </p:nvSpPr>
          <p:spPr>
            <a:xfrm>
              <a:off x="5562305" y="3230016"/>
              <a:ext cx="260545" cy="26054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5DBB4D06-0DEA-4203-BB4E-3A8ED75CA6BD}"/>
                </a:ext>
              </a:extLst>
            </p:cNvPr>
            <p:cNvCxnSpPr>
              <a:stCxn id="29" idx="4"/>
              <a:endCxn id="25" idx="0"/>
            </p:cNvCxnSpPr>
            <p:nvPr/>
          </p:nvCxnSpPr>
          <p:spPr>
            <a:xfrm>
              <a:off x="5133400" y="3490561"/>
              <a:ext cx="388111" cy="832153"/>
            </a:xfrm>
            <a:prstGeom prst="straightConnector1">
              <a:avLst/>
            </a:prstGeom>
            <a:solidFill>
              <a:schemeClr val="bg2">
                <a:lumMod val="75000"/>
              </a:schemeClr>
            </a:solidFill>
            <a:ln w="25400">
              <a:solidFill>
                <a:schemeClr val="bg2">
                  <a:lumMod val="7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06B15DAA-2C9B-447F-B5AC-2CAFE417E996}"/>
                </a:ext>
              </a:extLst>
            </p:cNvPr>
            <p:cNvCxnSpPr>
              <a:stCxn id="31" idx="4"/>
              <a:endCxn id="25" idx="0"/>
            </p:cNvCxnSpPr>
            <p:nvPr/>
          </p:nvCxnSpPr>
          <p:spPr>
            <a:xfrm flipH="1">
              <a:off x="5521511" y="3490561"/>
              <a:ext cx="171066" cy="832153"/>
            </a:xfrm>
            <a:prstGeom prst="straightConnector1">
              <a:avLst/>
            </a:prstGeom>
            <a:solidFill>
              <a:schemeClr val="bg2">
                <a:lumMod val="75000"/>
              </a:schemeClr>
            </a:solidFill>
            <a:ln w="25400">
              <a:solidFill>
                <a:schemeClr val="bg2">
                  <a:lumMod val="7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94099864-FBCB-4765-A39A-CF0A6A9B6C3A}"/>
                </a:ext>
              </a:extLst>
            </p:cNvPr>
            <p:cNvCxnSpPr>
              <a:stCxn id="30" idx="4"/>
              <a:endCxn id="25" idx="0"/>
            </p:cNvCxnSpPr>
            <p:nvPr/>
          </p:nvCxnSpPr>
          <p:spPr>
            <a:xfrm flipH="1">
              <a:off x="5521511" y="3490561"/>
              <a:ext cx="753439" cy="832153"/>
            </a:xfrm>
            <a:prstGeom prst="straightConnector1">
              <a:avLst/>
            </a:prstGeom>
            <a:solidFill>
              <a:schemeClr val="bg2">
                <a:lumMod val="75000"/>
              </a:schemeClr>
            </a:solidFill>
            <a:ln w="25400">
              <a:solidFill>
                <a:schemeClr val="bg2">
                  <a:lumMod val="7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03684CDF-5906-43DD-B228-F387FE252DF6}"/>
                    </a:ext>
                  </a:extLst>
                </p:cNvPr>
                <p:cNvSpPr txBox="1"/>
                <p:nvPr/>
              </p:nvSpPr>
              <p:spPr>
                <a:xfrm>
                  <a:off x="5938088" y="3786299"/>
                  <a:ext cx="435960" cy="2866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0.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4</m:t>
                        </m:r>
                      </m:oMath>
                    </m:oMathPara>
                  </a14:m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03684CDF-5906-43DD-B228-F387FE252D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8088" y="3786299"/>
                  <a:ext cx="435960" cy="286658"/>
                </a:xfrm>
                <a:prstGeom prst="rect">
                  <a:avLst/>
                </a:prstGeom>
                <a:blipFill>
                  <a:blip r:embed="rId10"/>
                  <a:stretch>
                    <a:fillRect r="-18966" b="-307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DEADDA43-23EF-457F-9FFD-501154608B31}"/>
                    </a:ext>
                  </a:extLst>
                </p:cNvPr>
                <p:cNvSpPr txBox="1"/>
                <p:nvPr/>
              </p:nvSpPr>
              <p:spPr>
                <a:xfrm>
                  <a:off x="5164578" y="3585059"/>
                  <a:ext cx="435960" cy="2866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0.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oMath>
                    </m:oMathPara>
                  </a14:m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DEADDA43-23EF-457F-9FFD-501154608B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578" y="3585059"/>
                  <a:ext cx="435960" cy="286658"/>
                </a:xfrm>
                <a:prstGeom prst="rect">
                  <a:avLst/>
                </a:prstGeom>
                <a:blipFill>
                  <a:blip r:embed="rId11"/>
                  <a:stretch>
                    <a:fillRect r="-18644" b="-307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9072C77E-C550-46FB-9FB7-AF83415BED77}"/>
                    </a:ext>
                  </a:extLst>
                </p:cNvPr>
                <p:cNvSpPr txBox="1"/>
                <p:nvPr/>
              </p:nvSpPr>
              <p:spPr>
                <a:xfrm>
                  <a:off x="5519022" y="3705846"/>
                  <a:ext cx="435960" cy="2866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0.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oMath>
                    </m:oMathPara>
                  </a14:m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9072C77E-C550-46FB-9FB7-AF83415BE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9022" y="3705846"/>
                  <a:ext cx="435960" cy="286658"/>
                </a:xfrm>
                <a:prstGeom prst="rect">
                  <a:avLst/>
                </a:prstGeom>
                <a:blipFill>
                  <a:blip r:embed="rId12"/>
                  <a:stretch>
                    <a:fillRect r="-18644" b="-307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B1E52A3F-9893-4779-BB4D-1699FE998095}"/>
              </a:ext>
            </a:extLst>
          </p:cNvPr>
          <p:cNvSpPr txBox="1"/>
          <p:nvPr/>
        </p:nvSpPr>
        <p:spPr>
          <a:xfrm>
            <a:off x="7305583" y="5704463"/>
            <a:ext cx="2108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Sinkhorn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-algorithm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09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SimSiam：孪生网络表征学习的顶级理论解释">
            <a:extLst>
              <a:ext uri="{FF2B5EF4-FFF2-40B4-BE49-F238E27FC236}">
                <a16:creationId xmlns:a16="http://schemas.microsoft.com/office/drawing/2014/main" id="{292C4D02-C692-4B7C-81FB-632FE5818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9" y="2826181"/>
            <a:ext cx="5471100" cy="302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3757AE-249D-4D22-9391-E2CEE2CA1C17}"/>
              </a:ext>
            </a:extLst>
          </p:cNvPr>
          <p:cNvSpPr txBox="1"/>
          <p:nvPr/>
        </p:nvSpPr>
        <p:spPr>
          <a:xfrm>
            <a:off x="431800" y="381000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Background-Contrastive Learning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B9D10E-0881-48CE-B659-BAA2CDDD9600}"/>
              </a:ext>
            </a:extLst>
          </p:cNvPr>
          <p:cNvSpPr txBox="1"/>
          <p:nvPr/>
        </p:nvSpPr>
        <p:spPr>
          <a:xfrm>
            <a:off x="431800" y="1018843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SimSiam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A5F393-2B8C-47DB-92AF-8CD6E4966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609" y="2727367"/>
            <a:ext cx="3803845" cy="322596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9D8FCC9-B2D4-472D-ACA1-09A6076236DD}"/>
              </a:ext>
            </a:extLst>
          </p:cNvPr>
          <p:cNvSpPr txBox="1"/>
          <p:nvPr/>
        </p:nvSpPr>
        <p:spPr>
          <a:xfrm>
            <a:off x="431799" y="6232874"/>
            <a:ext cx="103462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Exploring Simple Siamese Representation Learning, CVPR, 2021.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7730C6-3CC4-4E90-90C5-B9C6712F61F5}"/>
              </a:ext>
            </a:extLst>
          </p:cNvPr>
          <p:cNvSpPr txBox="1"/>
          <p:nvPr/>
        </p:nvSpPr>
        <p:spPr>
          <a:xfrm>
            <a:off x="431800" y="1378193"/>
            <a:ext cx="2210862" cy="1156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Negative sampling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Large batch size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Momentum encoder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2C2624B-042A-4ACC-8B92-576141658397}"/>
              </a:ext>
            </a:extLst>
          </p:cNvPr>
          <p:cNvCxnSpPr/>
          <p:nvPr/>
        </p:nvCxnSpPr>
        <p:spPr>
          <a:xfrm>
            <a:off x="431799" y="1490133"/>
            <a:ext cx="2311401" cy="105833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F0A3220-4C5E-48BE-81D9-81FB710F8BAB}"/>
              </a:ext>
            </a:extLst>
          </p:cNvPr>
          <p:cNvSpPr txBox="1"/>
          <p:nvPr/>
        </p:nvSpPr>
        <p:spPr>
          <a:xfrm>
            <a:off x="4954341" y="1562858"/>
            <a:ext cx="2283317" cy="787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Stop gradient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Asymmetric structure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560790AE-50C1-4A80-9E2F-FB2FCC374F6C}"/>
              </a:ext>
            </a:extLst>
          </p:cNvPr>
          <p:cNvSpPr/>
          <p:nvPr/>
        </p:nvSpPr>
        <p:spPr>
          <a:xfrm>
            <a:off x="3615266" y="1771954"/>
            <a:ext cx="88053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C778E48-DA71-4045-B6EB-6869D7AE55F7}"/>
              </a:ext>
            </a:extLst>
          </p:cNvPr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CE0755BC-E6AB-46F5-913A-3916EE6BDE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BC92326-4CA1-44D5-B541-14DA9EFC44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04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52652A1-B89B-46E8-A323-70FFCAA4F3FD}"/>
              </a:ext>
            </a:extLst>
          </p:cNvPr>
          <p:cNvSpPr txBox="1"/>
          <p:nvPr/>
        </p:nvSpPr>
        <p:spPr>
          <a:xfrm>
            <a:off x="431799" y="942601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MoCo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V3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CD29C3-2EE3-4953-85D3-5236896C6E13}"/>
              </a:ext>
            </a:extLst>
          </p:cNvPr>
          <p:cNvSpPr txBox="1"/>
          <p:nvPr/>
        </p:nvSpPr>
        <p:spPr>
          <a:xfrm>
            <a:off x="431800" y="406400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Background-Contrastive Learning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A827E68-FDD6-438F-8A05-7EB3DA3CE0CB}"/>
              </a:ext>
            </a:extLst>
          </p:cNvPr>
          <p:cNvSpPr txBox="1"/>
          <p:nvPr/>
        </p:nvSpPr>
        <p:spPr>
          <a:xfrm>
            <a:off x="431799" y="6482600"/>
            <a:ext cx="9279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zh-CN" b="1" dirty="0">
                <a:solidFill>
                  <a:srgbClr val="222226"/>
                </a:solidFill>
                <a:latin typeface="PingFang SC"/>
              </a:rPr>
              <a:t>[1] </a:t>
            </a:r>
            <a:r>
              <a:rPr lang="en-US" altLang="zh-CN" b="1" i="0" dirty="0">
                <a:solidFill>
                  <a:srgbClr val="222226"/>
                </a:solidFill>
                <a:effectLst/>
                <a:latin typeface="PingFang SC"/>
              </a:rPr>
              <a:t>An Empirical Study of Training Self-Supervised Vision Transformers, ICCV, 2021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726311-FC9A-4CE8-9FC3-4E8FD4EAABF3}"/>
              </a:ext>
            </a:extLst>
          </p:cNvPr>
          <p:cNvSpPr txBox="1"/>
          <p:nvPr/>
        </p:nvSpPr>
        <p:spPr>
          <a:xfrm>
            <a:off x="440848" y="1278747"/>
            <a:ext cx="7207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Instability is a major issue that impacts self-supervised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ViT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training.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C39EF35-A417-47C2-B6C6-6F493D1F94AC}"/>
              </a:ext>
            </a:extLst>
          </p:cNvPr>
          <p:cNvGrpSpPr/>
          <p:nvPr/>
        </p:nvGrpSpPr>
        <p:grpSpPr>
          <a:xfrm>
            <a:off x="2536947" y="4059621"/>
            <a:ext cx="5751920" cy="2438368"/>
            <a:chOff x="431799" y="1820221"/>
            <a:chExt cx="10368278" cy="4462094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20BA2BB2-82A5-4A4D-B3D1-9A3B7DFBC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1058" y="1906940"/>
              <a:ext cx="5239019" cy="4375375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806A27A9-3D45-4E06-953C-275F92FED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799" y="1820221"/>
              <a:ext cx="5073911" cy="4375375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C9D336D-B0FF-4E4A-8FB3-11AD03D14685}"/>
              </a:ext>
            </a:extLst>
          </p:cNvPr>
          <p:cNvGrpSpPr/>
          <p:nvPr/>
        </p:nvGrpSpPr>
        <p:grpSpPr>
          <a:xfrm>
            <a:off x="2688021" y="1686517"/>
            <a:ext cx="5610293" cy="1898367"/>
            <a:chOff x="4690533" y="1577729"/>
            <a:chExt cx="6518245" cy="2205592"/>
          </a:xfrm>
        </p:grpSpPr>
        <p:pic>
          <p:nvPicPr>
            <p:cNvPr id="1026" name="Picture 2" descr="在这里插入图片描述">
              <a:extLst>
                <a:ext uri="{FF2B5EF4-FFF2-40B4-BE49-F238E27FC236}">
                  <a16:creationId xmlns:a16="http://schemas.microsoft.com/office/drawing/2014/main" id="{855FD95D-8261-4CB6-9062-DE748B73EE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38" t="3549" r="8479" b="36206"/>
            <a:stretch/>
          </p:blipFill>
          <p:spPr bwMode="auto">
            <a:xfrm>
              <a:off x="4690533" y="1577729"/>
              <a:ext cx="3890061" cy="2205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126D362-AAB6-41B9-9BB2-4EAE58F08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06041" y="1612082"/>
              <a:ext cx="2502737" cy="2136886"/>
            </a:xfrm>
            <a:prstGeom prst="rect">
              <a:avLst/>
            </a:pr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7D4E99B-0C99-42C1-B920-E825C0F9623F}"/>
              </a:ext>
            </a:extLst>
          </p:cNvPr>
          <p:cNvSpPr txBox="1"/>
          <p:nvPr/>
        </p:nvSpPr>
        <p:spPr>
          <a:xfrm>
            <a:off x="440848" y="3649717"/>
            <a:ext cx="3487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Fix the patch embedding layer.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37DFF15-3EE4-4685-939D-E3659A563EFB}"/>
              </a:ext>
            </a:extLst>
          </p:cNvPr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0EBECE14-5FD6-4AD4-A50B-151DC25FAD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E0B24CD-FB85-4734-A029-73CA8CFCA65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0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屏幕录制 27">
            <a:hlinkClick r:id="" action="ppaction://media"/>
            <a:extLst>
              <a:ext uri="{FF2B5EF4-FFF2-40B4-BE49-F238E27FC236}">
                <a16:creationId xmlns:a16="http://schemas.microsoft.com/office/drawing/2014/main" id="{FCAF5E2A-7346-4515-A981-7A34C1F520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1913" y="942601"/>
            <a:ext cx="6464300" cy="30988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52652A1-B89B-46E8-A323-70FFCAA4F3FD}"/>
              </a:ext>
            </a:extLst>
          </p:cNvPr>
          <p:cNvSpPr txBox="1"/>
          <p:nvPr/>
        </p:nvSpPr>
        <p:spPr>
          <a:xfrm>
            <a:off x="431799" y="942601"/>
            <a:ext cx="758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DINO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CD29C3-2EE3-4953-85D3-5236896C6E13}"/>
              </a:ext>
            </a:extLst>
          </p:cNvPr>
          <p:cNvSpPr txBox="1"/>
          <p:nvPr/>
        </p:nvSpPr>
        <p:spPr>
          <a:xfrm>
            <a:off x="431800" y="406400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Background-Contrastive Learning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37DFF15-3EE4-4685-939D-E3659A563EFB}"/>
              </a:ext>
            </a:extLst>
          </p:cNvPr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0EBECE14-5FD6-4AD4-A50B-151DC25FAD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E0B24CD-FB85-4734-A029-73CA8CFCA6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9E8FE0-027A-4365-A274-A8A48E9D1E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129" y="1468230"/>
            <a:ext cx="2489548" cy="2543231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B4F85745-256B-40A2-822F-A81B195F2937}"/>
              </a:ext>
            </a:extLst>
          </p:cNvPr>
          <p:cNvGrpSpPr/>
          <p:nvPr/>
        </p:nvGrpSpPr>
        <p:grpSpPr>
          <a:xfrm>
            <a:off x="1910781" y="4011461"/>
            <a:ext cx="8370438" cy="2809471"/>
            <a:chOff x="1284235" y="4011461"/>
            <a:chExt cx="8370438" cy="2809471"/>
          </a:xfrm>
        </p:grpSpPr>
        <p:pic>
          <p:nvPicPr>
            <p:cNvPr id="22" name="屏幕录制 21">
              <a:hlinkClick r:id="" action="ppaction://media"/>
              <a:extLst>
                <a:ext uri="{FF2B5EF4-FFF2-40B4-BE49-F238E27FC236}">
                  <a16:creationId xmlns:a16="http://schemas.microsoft.com/office/drawing/2014/main" id="{71136807-1A3B-4483-8432-6DA752D0B5D0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1"/>
            <a:stretch>
              <a:fillRect/>
            </a:stretch>
          </p:blipFill>
          <p:spPr>
            <a:xfrm>
              <a:off x="1284235" y="4011461"/>
              <a:ext cx="8370438" cy="2356724"/>
            </a:xfrm>
            <a:prstGeom prst="roundRect">
              <a:avLst>
                <a:gd name="adj" fmla="val 5299"/>
              </a:avLst>
            </a:prstGeom>
            <a:ln>
              <a:noFill/>
            </a:ln>
            <a:effectLst/>
            <a:scene3d>
              <a:camera prst="orthographicFront"/>
              <a:lightRig rig="balanced" dir="t"/>
            </a:scene3d>
            <a:sp3d prstMaterial="plastic">
              <a:bevelT/>
              <a:contourClr>
                <a:srgbClr val="FFFFFF"/>
              </a:contourClr>
            </a:sp3d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26E9920-AF1A-4C1F-A265-8D34AEFED66F}"/>
                </a:ext>
              </a:extLst>
            </p:cNvPr>
            <p:cNvSpPr txBox="1"/>
            <p:nvPr/>
          </p:nvSpPr>
          <p:spPr>
            <a:xfrm>
              <a:off x="1835903" y="6451600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4898932-7583-426F-9F95-92EBE36626EC}"/>
                </a:ext>
              </a:extLst>
            </p:cNvPr>
            <p:cNvSpPr txBox="1"/>
            <p:nvPr/>
          </p:nvSpPr>
          <p:spPr>
            <a:xfrm>
              <a:off x="4214267" y="6451600"/>
              <a:ext cx="2499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Supervised segmentation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0159B66-4B22-49A6-95B9-723D432ABAC8}"/>
                </a:ext>
              </a:extLst>
            </p:cNvPr>
            <p:cNvSpPr txBox="1"/>
            <p:nvPr/>
          </p:nvSpPr>
          <p:spPr>
            <a:xfrm>
              <a:off x="7797174" y="64516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DINO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565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FBD671-FF90-4E21-BCB3-23723CC6D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2" t="5703" r="3326" b="1784"/>
          <a:stretch/>
        </p:blipFill>
        <p:spPr>
          <a:xfrm>
            <a:off x="268133" y="3341341"/>
            <a:ext cx="4269491" cy="300445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68062D4-0F71-436A-A27F-0F19E5262868}"/>
              </a:ext>
            </a:extLst>
          </p:cNvPr>
          <p:cNvSpPr txBox="1"/>
          <p:nvPr/>
        </p:nvSpPr>
        <p:spPr>
          <a:xfrm>
            <a:off x="356347" y="343810"/>
            <a:ext cx="2242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HCSC: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  <a:endParaRPr lang="zh-CN" altLang="en-US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D0EB4FA-3130-40B0-B653-4808A7380FA9}"/>
              </a:ext>
            </a:extLst>
          </p:cNvPr>
          <p:cNvSpPr txBox="1"/>
          <p:nvPr/>
        </p:nvSpPr>
        <p:spPr>
          <a:xfrm>
            <a:off x="356347" y="1433872"/>
            <a:ext cx="106302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Hierarchical semantic structures naturally exist in an image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he negative pairs used in these methods are not guaranteed to be semantically distinct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br>
              <a:rPr lang="en-US" altLang="zh-CN" sz="1600" dirty="0"/>
            </a:b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ADFE98-B1E3-4878-982D-98E0314B7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461" y="3559375"/>
            <a:ext cx="6057377" cy="256838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67FDBF3-6377-407C-8FF9-B55D88A71416}"/>
              </a:ext>
            </a:extLst>
          </p:cNvPr>
          <p:cNvSpPr txBox="1"/>
          <p:nvPr/>
        </p:nvSpPr>
        <p:spPr>
          <a:xfrm>
            <a:off x="1588168" y="6368925"/>
            <a:ext cx="1582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 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9A0301-1BBB-4D86-827C-3FE0BBF6A432}"/>
              </a:ext>
            </a:extLst>
          </p:cNvPr>
          <p:cNvSpPr txBox="1"/>
          <p:nvPr/>
        </p:nvSpPr>
        <p:spPr>
          <a:xfrm>
            <a:off x="7438222" y="6368925"/>
            <a:ext cx="1582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 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8BCB0DC-DE15-4463-A359-844A5BDCFDD6}"/>
              </a:ext>
            </a:extLst>
          </p:cNvPr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D9F16B72-A77A-4BE5-A39E-0D374F70B3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245A78B-E68D-44F2-AA7E-7A36E61603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09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D38E9E5-34D9-4C10-9598-E77CF8A00E04}"/>
              </a:ext>
            </a:extLst>
          </p:cNvPr>
          <p:cNvSpPr txBox="1"/>
          <p:nvPr/>
        </p:nvSpPr>
        <p:spPr>
          <a:xfrm>
            <a:off x="373307" y="383773"/>
            <a:ext cx="343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HCSC: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Hierarchical K-Means</a:t>
            </a:r>
            <a:endParaRPr lang="zh-CN" altLang="en-US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二哈 的图像结果">
            <a:extLst>
              <a:ext uri="{FF2B5EF4-FFF2-40B4-BE49-F238E27FC236}">
                <a16:creationId xmlns:a16="http://schemas.microsoft.com/office/drawing/2014/main" id="{7AF5540A-7EAC-43C0-9BB5-95A6563800D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736" y="4878223"/>
            <a:ext cx="360000" cy="36000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二哈 的图像结果">
            <a:extLst>
              <a:ext uri="{FF2B5EF4-FFF2-40B4-BE49-F238E27FC236}">
                <a16:creationId xmlns:a16="http://schemas.microsoft.com/office/drawing/2014/main" id="{B17DE21D-E378-4EC5-AE40-279DB26E53E3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824" y="4859681"/>
            <a:ext cx="360000" cy="36000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二哈 的图像结果">
            <a:extLst>
              <a:ext uri="{FF2B5EF4-FFF2-40B4-BE49-F238E27FC236}">
                <a16:creationId xmlns:a16="http://schemas.microsoft.com/office/drawing/2014/main" id="{C0443861-4B1C-43B5-B036-CF95429AC5DC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875" y="5301535"/>
            <a:ext cx="360000" cy="36000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1B06D08-8EFC-4E08-9077-2C51322DA0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7885" y="3162075"/>
            <a:ext cx="4457929" cy="301640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B171F40-7A20-432A-82D7-EEC6AB447D73}"/>
              </a:ext>
            </a:extLst>
          </p:cNvPr>
          <p:cNvSpPr txBox="1"/>
          <p:nvPr/>
        </p:nvSpPr>
        <p:spPr>
          <a:xfrm>
            <a:off x="373307" y="1271841"/>
            <a:ext cx="11642507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 feature representations of all images in the dataset by the image encoder.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Perform K-Means with momentum features to obtain the prototypes of the first hierarchy.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Perform K-Means with all prototypes of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hierarchy below to obtain prototypes of each higher hierarchy.</a:t>
            </a:r>
            <a:br>
              <a:rPr lang="en-US" altLang="zh-CN" sz="1600" dirty="0"/>
            </a:b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8" name="Picture 14" descr="cat 的图像结果">
            <a:extLst>
              <a:ext uri="{FF2B5EF4-FFF2-40B4-BE49-F238E27FC236}">
                <a16:creationId xmlns:a16="http://schemas.microsoft.com/office/drawing/2014/main" id="{D02D6AF5-529C-4C4E-95FC-F818EDDF50BF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343" y="5380837"/>
            <a:ext cx="360000" cy="36000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at 的图像结果">
            <a:extLst>
              <a:ext uri="{FF2B5EF4-FFF2-40B4-BE49-F238E27FC236}">
                <a16:creationId xmlns:a16="http://schemas.microsoft.com/office/drawing/2014/main" id="{3BE2597F-9965-4724-AF28-EC58F81CF03E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051" y="4886041"/>
            <a:ext cx="360000" cy="36000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at 的图像结果">
            <a:extLst>
              <a:ext uri="{FF2B5EF4-FFF2-40B4-BE49-F238E27FC236}">
                <a16:creationId xmlns:a16="http://schemas.microsoft.com/office/drawing/2014/main" id="{020C5CA9-3282-494A-ABBD-06A5D8A75381}"/>
              </a:ext>
            </a:extLst>
          </p:cNvPr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223" y="4886041"/>
            <a:ext cx="360000" cy="36000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柴犬 的图像结果">
            <a:extLst>
              <a:ext uri="{FF2B5EF4-FFF2-40B4-BE49-F238E27FC236}">
                <a16:creationId xmlns:a16="http://schemas.microsoft.com/office/drawing/2014/main" id="{52A7DE77-BAB4-4638-9822-16B65A634978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98" y="4851535"/>
            <a:ext cx="360000" cy="36000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柴犬 的图像结果">
            <a:extLst>
              <a:ext uri="{FF2B5EF4-FFF2-40B4-BE49-F238E27FC236}">
                <a16:creationId xmlns:a16="http://schemas.microsoft.com/office/drawing/2014/main" id="{0F124B6E-A3BA-430E-A437-93A6B3ACC094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07" y="4852089"/>
            <a:ext cx="360000" cy="36000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柴犬 的图像结果">
            <a:extLst>
              <a:ext uri="{FF2B5EF4-FFF2-40B4-BE49-F238E27FC236}">
                <a16:creationId xmlns:a16="http://schemas.microsoft.com/office/drawing/2014/main" id="{AE65CC6A-B514-4282-9906-3593F2875670}"/>
              </a:ext>
            </a:extLst>
          </p:cNvPr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98" y="5301535"/>
            <a:ext cx="360000" cy="36000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CF3F13C3-6C8F-41ED-A07C-E2BE9A8C0268}"/>
              </a:ext>
            </a:extLst>
          </p:cNvPr>
          <p:cNvSpPr/>
          <p:nvPr/>
        </p:nvSpPr>
        <p:spPr>
          <a:xfrm>
            <a:off x="807608" y="5032085"/>
            <a:ext cx="180000" cy="180000"/>
          </a:xfrm>
          <a:prstGeom prst="ellips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0043138-F937-42A0-8C27-C7FB90101C3D}"/>
              </a:ext>
            </a:extLst>
          </p:cNvPr>
          <p:cNvSpPr/>
          <p:nvPr/>
        </p:nvSpPr>
        <p:spPr>
          <a:xfrm>
            <a:off x="2369104" y="5032331"/>
            <a:ext cx="180000" cy="1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C02ED03-EFEE-4093-B2E2-8159219777A7}"/>
              </a:ext>
            </a:extLst>
          </p:cNvPr>
          <p:cNvSpPr/>
          <p:nvPr/>
        </p:nvSpPr>
        <p:spPr>
          <a:xfrm>
            <a:off x="3932692" y="5080087"/>
            <a:ext cx="180000" cy="18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A4A8EAB-7785-49BE-B2DF-13887F9B471E}"/>
              </a:ext>
            </a:extLst>
          </p:cNvPr>
          <p:cNvCxnSpPr>
            <a:cxnSpLocks/>
            <a:stCxn id="12" idx="0"/>
            <a:endCxn id="38" idx="3"/>
          </p:cNvCxnSpPr>
          <p:nvPr/>
        </p:nvCxnSpPr>
        <p:spPr>
          <a:xfrm flipV="1">
            <a:off x="897608" y="4329174"/>
            <a:ext cx="704667" cy="702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09C2E35-CFBB-49AD-8EBA-B5C4538983C9}"/>
              </a:ext>
            </a:extLst>
          </p:cNvPr>
          <p:cNvCxnSpPr>
            <a:cxnSpLocks/>
            <a:stCxn id="23" idx="0"/>
            <a:endCxn id="38" idx="5"/>
          </p:cNvCxnSpPr>
          <p:nvPr/>
        </p:nvCxnSpPr>
        <p:spPr>
          <a:xfrm flipH="1" flipV="1">
            <a:off x="1729555" y="4329174"/>
            <a:ext cx="729549" cy="70315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椭圆 37">
            <a:extLst>
              <a:ext uri="{FF2B5EF4-FFF2-40B4-BE49-F238E27FC236}">
                <a16:creationId xmlns:a16="http://schemas.microsoft.com/office/drawing/2014/main" id="{70A138A2-68AA-49B3-B5AA-60DAF95EB62D}"/>
              </a:ext>
            </a:extLst>
          </p:cNvPr>
          <p:cNvSpPr/>
          <p:nvPr/>
        </p:nvSpPr>
        <p:spPr>
          <a:xfrm>
            <a:off x="1575915" y="4175534"/>
            <a:ext cx="180000" cy="18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ABE3B0F0-DDFD-489A-B220-05AEE7C90B0D}"/>
              </a:ext>
            </a:extLst>
          </p:cNvPr>
          <p:cNvSpPr/>
          <p:nvPr/>
        </p:nvSpPr>
        <p:spPr>
          <a:xfrm>
            <a:off x="3932692" y="4201894"/>
            <a:ext cx="180000" cy="18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463AB05-DEBF-4A7B-A865-EBC884D71367}"/>
              </a:ext>
            </a:extLst>
          </p:cNvPr>
          <p:cNvCxnSpPr>
            <a:cxnSpLocks/>
            <a:stCxn id="24" idx="0"/>
            <a:endCxn id="39" idx="4"/>
          </p:cNvCxnSpPr>
          <p:nvPr/>
        </p:nvCxnSpPr>
        <p:spPr>
          <a:xfrm flipV="1">
            <a:off x="4022692" y="4381894"/>
            <a:ext cx="0" cy="698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>
            <a:extLst>
              <a:ext uri="{FF2B5EF4-FFF2-40B4-BE49-F238E27FC236}">
                <a16:creationId xmlns:a16="http://schemas.microsoft.com/office/drawing/2014/main" id="{95D3FCC4-4CAF-4122-8624-997C89AA49FF}"/>
              </a:ext>
            </a:extLst>
          </p:cNvPr>
          <p:cNvSpPr/>
          <p:nvPr/>
        </p:nvSpPr>
        <p:spPr>
          <a:xfrm>
            <a:off x="2920736" y="3495980"/>
            <a:ext cx="180000" cy="18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4EE2A724-4F35-400C-84BF-135654B21681}"/>
              </a:ext>
            </a:extLst>
          </p:cNvPr>
          <p:cNvCxnSpPr>
            <a:stCxn id="38" idx="7"/>
            <a:endCxn id="60" idx="2"/>
          </p:cNvCxnSpPr>
          <p:nvPr/>
        </p:nvCxnSpPr>
        <p:spPr>
          <a:xfrm flipV="1">
            <a:off x="1729555" y="3585980"/>
            <a:ext cx="1191181" cy="615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7199CB61-E09D-4681-BC78-692DC467B4EA}"/>
              </a:ext>
            </a:extLst>
          </p:cNvPr>
          <p:cNvCxnSpPr>
            <a:stCxn id="39" idx="0"/>
            <a:endCxn id="60" idx="6"/>
          </p:cNvCxnSpPr>
          <p:nvPr/>
        </p:nvCxnSpPr>
        <p:spPr>
          <a:xfrm flipH="1" flipV="1">
            <a:off x="3100736" y="3585980"/>
            <a:ext cx="921956" cy="615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右大括号 54">
            <a:extLst>
              <a:ext uri="{FF2B5EF4-FFF2-40B4-BE49-F238E27FC236}">
                <a16:creationId xmlns:a16="http://schemas.microsoft.com/office/drawing/2014/main" id="{69985DD8-A45E-42DB-AE0A-8C650693692E}"/>
              </a:ext>
            </a:extLst>
          </p:cNvPr>
          <p:cNvSpPr/>
          <p:nvPr/>
        </p:nvSpPr>
        <p:spPr>
          <a:xfrm>
            <a:off x="4702574" y="3319570"/>
            <a:ext cx="101738" cy="2496311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右大括号 66">
            <a:extLst>
              <a:ext uri="{FF2B5EF4-FFF2-40B4-BE49-F238E27FC236}">
                <a16:creationId xmlns:a16="http://schemas.microsoft.com/office/drawing/2014/main" id="{A2F0A579-C221-42AD-80FF-7CBBF50A7AF2}"/>
              </a:ext>
            </a:extLst>
          </p:cNvPr>
          <p:cNvSpPr/>
          <p:nvPr/>
        </p:nvSpPr>
        <p:spPr>
          <a:xfrm rot="5400000">
            <a:off x="2531261" y="4218265"/>
            <a:ext cx="88775" cy="3714304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AB297CCE-B3B8-4EDE-8914-739254303B55}"/>
                  </a:ext>
                </a:extLst>
              </p:cNvPr>
              <p:cNvSpPr txBox="1"/>
              <p:nvPr/>
            </p:nvSpPr>
            <p:spPr>
              <a:xfrm>
                <a:off x="4876663" y="4354221"/>
                <a:ext cx="2445262" cy="369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semantic</m:t>
                      </m:r>
                      <m:r>
                        <m:rPr>
                          <m:nor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h𝑖𝑒𝑟𝑎𝑟𝑐h𝑖𝑒𝑠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𝑳</m:t>
                      </m:r>
                      <m:r>
                        <m:rPr>
                          <m:nor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altLang="zh-CN" i="1" dirty="0">
                    <a:latin typeface="Cambria Math" panose="02040503050406030204" pitchFamily="18" charset="0"/>
                  </a:rPr>
                </a:br>
                <a:endParaRPr lang="zh-CN" alt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AB297CCE-B3B8-4EDE-8914-739254303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663" y="4354221"/>
                <a:ext cx="2445262" cy="369397"/>
              </a:xfrm>
              <a:prstGeom prst="rect">
                <a:avLst/>
              </a:prstGeom>
              <a:blipFill>
                <a:blip r:embed="rId13"/>
                <a:stretch>
                  <a:fillRect r="-9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CF14DD5-3660-4B3F-BD23-6B99CDD73A49}"/>
                  </a:ext>
                </a:extLst>
              </p:cNvPr>
              <p:cNvSpPr txBox="1"/>
              <p:nvPr/>
            </p:nvSpPr>
            <p:spPr>
              <a:xfrm>
                <a:off x="1258498" y="6290901"/>
                <a:ext cx="28800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𝑝𝑟𝑜𝑡𝑜𝑡𝑦𝑝𝑒𝑠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CF14DD5-3660-4B3F-BD23-6B99CDD73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498" y="6290901"/>
                <a:ext cx="2880019" cy="369332"/>
              </a:xfrm>
              <a:prstGeom prst="rect">
                <a:avLst/>
              </a:prstGeom>
              <a:blipFill>
                <a:blip r:embed="rId1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5FD9AFC-AE7F-4C4D-A32E-5D6D148F5A1E}"/>
              </a:ext>
            </a:extLst>
          </p:cNvPr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EE9889EC-48B9-4503-A55F-43D4B13BD28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F3F2AF8-576F-4FC3-AA17-C343275761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2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0E5A925B-C0BA-423F-941E-4D070167F954}"/>
              </a:ext>
            </a:extLst>
          </p:cNvPr>
          <p:cNvSpPr/>
          <p:nvPr/>
        </p:nvSpPr>
        <p:spPr>
          <a:xfrm>
            <a:off x="5872658" y="1383690"/>
            <a:ext cx="957779" cy="19417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Encoder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360878-3680-401B-822E-B89D5341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00" y="1583522"/>
            <a:ext cx="3801098" cy="1565575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D935970E-B7D7-453F-9556-A892F8331D45}"/>
              </a:ext>
            </a:extLst>
          </p:cNvPr>
          <p:cNvSpPr/>
          <p:nvPr/>
        </p:nvSpPr>
        <p:spPr>
          <a:xfrm>
            <a:off x="5157455" y="2163137"/>
            <a:ext cx="566015" cy="282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325ABD1A-0934-4F88-B7A7-84F17E605CCC}"/>
              </a:ext>
            </a:extLst>
          </p:cNvPr>
          <p:cNvSpPr/>
          <p:nvPr/>
        </p:nvSpPr>
        <p:spPr>
          <a:xfrm>
            <a:off x="7123612" y="2159961"/>
            <a:ext cx="1206990" cy="282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80ECBA5-C137-4C6B-B2D3-AFD61C1667D8}"/>
              </a:ext>
            </a:extLst>
          </p:cNvPr>
          <p:cNvSpPr/>
          <p:nvPr/>
        </p:nvSpPr>
        <p:spPr>
          <a:xfrm>
            <a:off x="8534400" y="1730941"/>
            <a:ext cx="1921472" cy="78752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Pretext task</a:t>
            </a:r>
            <a:endParaRPr lang="zh-CN" altLang="en-US" dirty="0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57237794-A11E-4209-B5BA-6E74FAD2FC34}"/>
              </a:ext>
            </a:extLst>
          </p:cNvPr>
          <p:cNvSpPr/>
          <p:nvPr/>
        </p:nvSpPr>
        <p:spPr>
          <a:xfrm>
            <a:off x="6251005" y="3395235"/>
            <a:ext cx="201084" cy="2984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2AD999B-9D6F-49FE-9F82-82B23556B8EB}"/>
              </a:ext>
            </a:extLst>
          </p:cNvPr>
          <p:cNvSpPr/>
          <p:nvPr/>
        </p:nvSpPr>
        <p:spPr>
          <a:xfrm>
            <a:off x="5920065" y="3763546"/>
            <a:ext cx="193519" cy="165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082C687-90EA-43FB-B1CF-5A5F5CDDBB06}"/>
              </a:ext>
            </a:extLst>
          </p:cNvPr>
          <p:cNvSpPr/>
          <p:nvPr/>
        </p:nvSpPr>
        <p:spPr>
          <a:xfrm>
            <a:off x="6113226" y="3763546"/>
            <a:ext cx="193519" cy="165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230F9A9-979E-423A-A31A-C20641494EFC}"/>
              </a:ext>
            </a:extLst>
          </p:cNvPr>
          <p:cNvSpPr/>
          <p:nvPr/>
        </p:nvSpPr>
        <p:spPr>
          <a:xfrm>
            <a:off x="6306745" y="3763546"/>
            <a:ext cx="193519" cy="165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08DA60F-7A66-48ED-997B-35FA3430528F}"/>
              </a:ext>
            </a:extLst>
          </p:cNvPr>
          <p:cNvSpPr/>
          <p:nvPr/>
        </p:nvSpPr>
        <p:spPr>
          <a:xfrm>
            <a:off x="6500265" y="3763546"/>
            <a:ext cx="193519" cy="165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5BEAA2C-5939-45FE-A013-091C655396B1}"/>
              </a:ext>
            </a:extLst>
          </p:cNvPr>
          <p:cNvSpPr/>
          <p:nvPr/>
        </p:nvSpPr>
        <p:spPr>
          <a:xfrm>
            <a:off x="6693784" y="3763546"/>
            <a:ext cx="193519" cy="165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0A5DEAC-BE1C-48D3-B7CB-FB9161C05BC4}"/>
              </a:ext>
            </a:extLst>
          </p:cNvPr>
          <p:cNvSpPr txBox="1"/>
          <p:nvPr/>
        </p:nvSpPr>
        <p:spPr>
          <a:xfrm>
            <a:off x="5536097" y="3990770"/>
            <a:ext cx="1541295" cy="282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representations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239FEF2-E6FD-4164-B60B-678B6C47DA21}"/>
              </a:ext>
            </a:extLst>
          </p:cNvPr>
          <p:cNvCxnSpPr>
            <a:cxnSpLocks/>
          </p:cNvCxnSpPr>
          <p:nvPr/>
        </p:nvCxnSpPr>
        <p:spPr>
          <a:xfrm flipH="1">
            <a:off x="7123612" y="1907508"/>
            <a:ext cx="1138721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FD2E3499-6460-4123-B33E-40723AD7A075}"/>
              </a:ext>
            </a:extLst>
          </p:cNvPr>
          <p:cNvSpPr txBox="1"/>
          <p:nvPr/>
        </p:nvSpPr>
        <p:spPr>
          <a:xfrm>
            <a:off x="7410621" y="1558010"/>
            <a:ext cx="564701" cy="282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tune</a:t>
            </a:r>
            <a:endParaRPr lang="zh-CN" altLang="en-US" dirty="0"/>
          </a:p>
        </p:txBody>
      </p:sp>
      <p:sp>
        <p:nvSpPr>
          <p:cNvPr id="22" name="左大括号 21">
            <a:extLst>
              <a:ext uri="{FF2B5EF4-FFF2-40B4-BE49-F238E27FC236}">
                <a16:creationId xmlns:a16="http://schemas.microsoft.com/office/drawing/2014/main" id="{885148ED-256D-4069-93BA-FE14F632765F}"/>
              </a:ext>
            </a:extLst>
          </p:cNvPr>
          <p:cNvSpPr/>
          <p:nvPr/>
        </p:nvSpPr>
        <p:spPr>
          <a:xfrm rot="5400000">
            <a:off x="6092709" y="2932921"/>
            <a:ext cx="428071" cy="3232516"/>
          </a:xfrm>
          <a:prstGeom prst="leftBrace">
            <a:avLst>
              <a:gd name="adj1" fmla="val 8333"/>
              <a:gd name="adj2" fmla="val 4948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C56F0E0-7543-4AC5-9542-D7528AE3EE8F}"/>
              </a:ext>
            </a:extLst>
          </p:cNvPr>
          <p:cNvSpPr/>
          <p:nvPr/>
        </p:nvSpPr>
        <p:spPr>
          <a:xfrm>
            <a:off x="4546929" y="4830539"/>
            <a:ext cx="587901" cy="161868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dirty="0"/>
              <a:t>Detection</a:t>
            </a:r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288769A1-8026-45F1-A472-0CBF5812B8E2}"/>
              </a:ext>
            </a:extLst>
          </p:cNvPr>
          <p:cNvSpPr/>
          <p:nvPr/>
        </p:nvSpPr>
        <p:spPr>
          <a:xfrm>
            <a:off x="5663104" y="4830539"/>
            <a:ext cx="587901" cy="161868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dirty="0"/>
              <a:t>Segmentation</a:t>
            </a:r>
            <a:endParaRPr lang="zh-CN" altLang="en-US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A5D01A37-5E0E-4010-ACA1-D17F057D5EF1}"/>
              </a:ext>
            </a:extLst>
          </p:cNvPr>
          <p:cNvSpPr/>
          <p:nvPr/>
        </p:nvSpPr>
        <p:spPr>
          <a:xfrm>
            <a:off x="6637429" y="4830539"/>
            <a:ext cx="587901" cy="161868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dirty="0"/>
              <a:t>Retrieval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6419AD8-5C05-4773-BCE1-1C8AB5C0D3B5}"/>
              </a:ext>
            </a:extLst>
          </p:cNvPr>
          <p:cNvSpPr/>
          <p:nvPr/>
        </p:nvSpPr>
        <p:spPr>
          <a:xfrm>
            <a:off x="7544587" y="4830539"/>
            <a:ext cx="587901" cy="161868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3AF8C6-5209-4D84-9FFD-BECCA07FA94A}"/>
              </a:ext>
            </a:extLst>
          </p:cNvPr>
          <p:cNvSpPr txBox="1"/>
          <p:nvPr/>
        </p:nvSpPr>
        <p:spPr>
          <a:xfrm>
            <a:off x="431800" y="381000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Background-SSL &amp; Pretext task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FCAC659-043A-4D58-9D05-3DBFEDDDBACD}"/>
              </a:ext>
            </a:extLst>
          </p:cNvPr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6A6E5461-BF42-4084-BBFA-2E1DE08537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2B6C763-04F5-4D56-AE4A-030AD5CC26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2D7C6D1-583D-4580-8CBB-5D6181B0F5BB}"/>
              </a:ext>
            </a:extLst>
          </p:cNvPr>
          <p:cNvSpPr txBox="1"/>
          <p:nvPr/>
        </p:nvSpPr>
        <p:spPr>
          <a:xfrm>
            <a:off x="431800" y="943472"/>
            <a:ext cx="2944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Self-supervised pre-training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674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152221F-577C-48C4-87D2-3C712EC3D23F}"/>
              </a:ext>
            </a:extLst>
          </p:cNvPr>
          <p:cNvSpPr txBox="1"/>
          <p:nvPr/>
        </p:nvSpPr>
        <p:spPr>
          <a:xfrm>
            <a:off x="263454" y="349711"/>
            <a:ext cx="5025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HCSC: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Instance-wise Contrastive Learning</a:t>
            </a:r>
            <a:endParaRPr lang="zh-CN" altLang="en-US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E23254-2DB4-4602-9697-66653093B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54" y="1791595"/>
            <a:ext cx="5411205" cy="724089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027B0EEC-F3D2-45D2-98EA-5F75EA9E35D4}"/>
              </a:ext>
            </a:extLst>
          </p:cNvPr>
          <p:cNvGrpSpPr/>
          <p:nvPr/>
        </p:nvGrpSpPr>
        <p:grpSpPr>
          <a:xfrm>
            <a:off x="7988531" y="3944208"/>
            <a:ext cx="3785062" cy="610985"/>
            <a:chOff x="6525491" y="3410107"/>
            <a:chExt cx="3785062" cy="610985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FACB89D-AEC0-46D1-B414-FEFD0B5F6F20}"/>
                </a:ext>
              </a:extLst>
            </p:cNvPr>
            <p:cNvSpPr/>
            <p:nvPr/>
          </p:nvSpPr>
          <p:spPr>
            <a:xfrm>
              <a:off x="6525491" y="3410107"/>
              <a:ext cx="1687484" cy="61098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encoder</a:t>
              </a:r>
              <a:endParaRPr lang="zh-CN" altLang="en-US" dirty="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791ADC44-E36C-42B1-9406-1E929B19D137}"/>
                </a:ext>
              </a:extLst>
            </p:cNvPr>
            <p:cNvSpPr/>
            <p:nvPr/>
          </p:nvSpPr>
          <p:spPr>
            <a:xfrm>
              <a:off x="8623069" y="3410107"/>
              <a:ext cx="1687484" cy="61098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momentum</a:t>
              </a:r>
            </a:p>
            <a:p>
              <a:pPr algn="ctr"/>
              <a:r>
                <a:rPr lang="en-US" altLang="zh-CN" dirty="0"/>
                <a:t>encoder</a:t>
              </a:r>
              <a:endParaRPr lang="zh-CN" altLang="en-US" dirty="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CA5F24E7-B8CB-460E-87A5-9C71ECE6AFD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521062" y="5933082"/>
            <a:ext cx="720000" cy="72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DD682E3-2D50-46B6-A8B6-F8FCE625866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72273" y="4821602"/>
            <a:ext cx="720000" cy="72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9B53F3D-1D23-4F3B-8907-0119E3A666E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569851" y="4821602"/>
            <a:ext cx="720000" cy="720000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62EAAA2-D589-4691-A690-BECD503E2943}"/>
              </a:ext>
            </a:extLst>
          </p:cNvPr>
          <p:cNvCxnSpPr>
            <a:stCxn id="12" idx="1"/>
            <a:endCxn id="14" idx="2"/>
          </p:cNvCxnSpPr>
          <p:nvPr/>
        </p:nvCxnSpPr>
        <p:spPr>
          <a:xfrm flipH="1" flipV="1">
            <a:off x="8832273" y="5541602"/>
            <a:ext cx="688789" cy="7514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A4C48F2-BD81-4887-A24B-F0C6420C71C0}"/>
              </a:ext>
            </a:extLst>
          </p:cNvPr>
          <p:cNvCxnSpPr>
            <a:stCxn id="12" idx="3"/>
            <a:endCxn id="16" idx="2"/>
          </p:cNvCxnSpPr>
          <p:nvPr/>
        </p:nvCxnSpPr>
        <p:spPr>
          <a:xfrm flipV="1">
            <a:off x="10241062" y="5541602"/>
            <a:ext cx="688789" cy="7514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E74A99B2-4442-47F0-B3A7-F1310F754076}"/>
              </a:ext>
            </a:extLst>
          </p:cNvPr>
          <p:cNvSpPr txBox="1"/>
          <p:nvPr/>
        </p:nvSpPr>
        <p:spPr>
          <a:xfrm>
            <a:off x="7709276" y="5067587"/>
            <a:ext cx="71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query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7EACBA8-F037-4EC4-8157-9078D920C3A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40288" y="2099891"/>
            <a:ext cx="720000" cy="72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35D3640-9A0E-4DEA-BAFB-0FD73769ED8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585456" y="964081"/>
            <a:ext cx="720000" cy="720000"/>
          </a:xfrm>
          <a:prstGeom prst="rect">
            <a:avLst/>
          </a:prstGeom>
        </p:spPr>
      </p:pic>
      <p:pic>
        <p:nvPicPr>
          <p:cNvPr id="2050" name="Picture 2" descr="car 的图像结果">
            <a:extLst>
              <a:ext uri="{FF2B5EF4-FFF2-40B4-BE49-F238E27FC236}">
                <a16:creationId xmlns:a16="http://schemas.microsoft.com/office/drawing/2014/main" id="{2CAD4CDF-03B8-4D7E-9DC8-F299920A1B64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6" y="239897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erson 的图像结果">
            <a:extLst>
              <a:ext uri="{FF2B5EF4-FFF2-40B4-BE49-F238E27FC236}">
                <a16:creationId xmlns:a16="http://schemas.microsoft.com/office/drawing/2014/main" id="{8C464BA8-62B6-4470-8BFE-EABDB6B2CD72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6" y="313471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DF4F92F0-0CF4-4C50-BB11-220878E57B10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 flipV="1">
            <a:off x="9060288" y="1324081"/>
            <a:ext cx="1525168" cy="1135810"/>
          </a:xfrm>
          <a:prstGeom prst="straightConnector1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>
            <a:extLst>
              <a:ext uri="{FF2B5EF4-FFF2-40B4-BE49-F238E27FC236}">
                <a16:creationId xmlns:a16="http://schemas.microsoft.com/office/drawing/2014/main" id="{66C88655-DF23-408D-8231-24938CED3ABF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6" y="166996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D87F1E5-1EA8-4AAB-85E9-1EE7EF3BC327}"/>
              </a:ext>
            </a:extLst>
          </p:cNvPr>
          <p:cNvCxnSpPr>
            <a:stCxn id="24" idx="3"/>
            <a:endCxn id="2054" idx="1"/>
          </p:cNvCxnSpPr>
          <p:nvPr/>
        </p:nvCxnSpPr>
        <p:spPr>
          <a:xfrm flipV="1">
            <a:off x="9060288" y="2029960"/>
            <a:ext cx="1525168" cy="4299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2F04ED57-8490-4411-9B7C-00943622EA58}"/>
              </a:ext>
            </a:extLst>
          </p:cNvPr>
          <p:cNvCxnSpPr>
            <a:stCxn id="24" idx="3"/>
            <a:endCxn id="2050" idx="1"/>
          </p:cNvCxnSpPr>
          <p:nvPr/>
        </p:nvCxnSpPr>
        <p:spPr>
          <a:xfrm>
            <a:off x="9060288" y="2459891"/>
            <a:ext cx="1525168" cy="2990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29618EE-C5C4-4E3A-91AD-81E546AA92E9}"/>
              </a:ext>
            </a:extLst>
          </p:cNvPr>
          <p:cNvCxnSpPr>
            <a:stCxn id="24" idx="3"/>
            <a:endCxn id="2052" idx="1"/>
          </p:cNvCxnSpPr>
          <p:nvPr/>
        </p:nvCxnSpPr>
        <p:spPr>
          <a:xfrm>
            <a:off x="9060288" y="2459891"/>
            <a:ext cx="1525168" cy="10348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C266D912-9DC7-4205-8248-AA56824C5DAE}"/>
              </a:ext>
            </a:extLst>
          </p:cNvPr>
          <p:cNvSpPr txBox="1"/>
          <p:nvPr/>
        </p:nvSpPr>
        <p:spPr>
          <a:xfrm>
            <a:off x="9822872" y="1416253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4DBB188-C934-4839-B0BF-C55B69908186}"/>
              </a:ext>
            </a:extLst>
          </p:cNvPr>
          <p:cNvSpPr txBox="1"/>
          <p:nvPr/>
        </p:nvSpPr>
        <p:spPr>
          <a:xfrm>
            <a:off x="9830724" y="1870928"/>
            <a:ext cx="314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0271712-D36E-46CF-9D36-02881F609A3B}"/>
              </a:ext>
            </a:extLst>
          </p:cNvPr>
          <p:cNvSpPr txBox="1"/>
          <p:nvPr/>
        </p:nvSpPr>
        <p:spPr>
          <a:xfrm>
            <a:off x="9830724" y="2359678"/>
            <a:ext cx="314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505C835-A443-414F-BDDC-CEBDFC4F024D}"/>
              </a:ext>
            </a:extLst>
          </p:cNvPr>
          <p:cNvSpPr txBox="1"/>
          <p:nvPr/>
        </p:nvSpPr>
        <p:spPr>
          <a:xfrm>
            <a:off x="9830724" y="2787107"/>
            <a:ext cx="314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7F2B2316-FD34-471E-B219-2C200CB1DE72}"/>
              </a:ext>
            </a:extLst>
          </p:cNvPr>
          <p:cNvSpPr txBox="1"/>
          <p:nvPr/>
        </p:nvSpPr>
        <p:spPr>
          <a:xfrm>
            <a:off x="263454" y="3399905"/>
            <a:ext cx="4539063" cy="787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Positive: features of self-augmented views.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Negative: features in the momentum queue.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箭头: 下 57">
            <a:extLst>
              <a:ext uri="{FF2B5EF4-FFF2-40B4-BE49-F238E27FC236}">
                <a16:creationId xmlns:a16="http://schemas.microsoft.com/office/drawing/2014/main" id="{2D9184C8-CE13-4A87-B639-B03201B8A5E4}"/>
              </a:ext>
            </a:extLst>
          </p:cNvPr>
          <p:cNvSpPr/>
          <p:nvPr/>
        </p:nvSpPr>
        <p:spPr>
          <a:xfrm>
            <a:off x="2153834" y="4304820"/>
            <a:ext cx="379151" cy="7200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E5BA540-6373-4E37-A1EF-91CB9BEF1FEF}"/>
              </a:ext>
            </a:extLst>
          </p:cNvPr>
          <p:cNvSpPr txBox="1"/>
          <p:nvPr/>
        </p:nvSpPr>
        <p:spPr>
          <a:xfrm>
            <a:off x="263454" y="5128328"/>
            <a:ext cx="5832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Bernoulli sampling on each negative candidate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08826B51-7AAE-470D-A6FB-D39E0DFF0B51}"/>
              </a:ext>
            </a:extLst>
          </p:cNvPr>
          <p:cNvCxnSpPr>
            <a:stCxn id="14" idx="0"/>
            <a:endCxn id="9" idx="2"/>
          </p:cNvCxnSpPr>
          <p:nvPr/>
        </p:nvCxnSpPr>
        <p:spPr>
          <a:xfrm flipV="1">
            <a:off x="8832273" y="4555193"/>
            <a:ext cx="0" cy="26640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74C1A4AA-2394-4BFE-9EE1-6299896DFA47}"/>
              </a:ext>
            </a:extLst>
          </p:cNvPr>
          <p:cNvCxnSpPr>
            <a:stCxn id="16" idx="0"/>
            <a:endCxn id="10" idx="2"/>
          </p:cNvCxnSpPr>
          <p:nvPr/>
        </p:nvCxnSpPr>
        <p:spPr>
          <a:xfrm flipV="1">
            <a:off x="10929851" y="4555193"/>
            <a:ext cx="0" cy="26640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25904AE-C21E-4CC8-88BE-B999E3B462E0}"/>
              </a:ext>
            </a:extLst>
          </p:cNvPr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40F7FFE5-DCC7-462D-A097-BBE22CB0891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0FA14CB1-8662-458C-8D41-92E41D1D78D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1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AAA57E1-2B48-45B4-ABF8-24D89857FB66}"/>
                  </a:ext>
                </a:extLst>
              </p:cNvPr>
              <p:cNvSpPr txBox="1"/>
              <p:nvPr/>
            </p:nvSpPr>
            <p:spPr>
              <a:xfrm>
                <a:off x="6660480" y="1346636"/>
                <a:ext cx="3894015" cy="576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nary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  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AAA57E1-2B48-45B4-ABF8-24D89857F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480" y="1346636"/>
                <a:ext cx="3894015" cy="5760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923A40C5-6605-4A8B-8949-D138CF8936B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161818" y="974893"/>
            <a:ext cx="650055" cy="650055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D143F9EE-B0CF-498F-B0C6-56D34302C7B2}"/>
              </a:ext>
            </a:extLst>
          </p:cNvPr>
          <p:cNvSpPr/>
          <p:nvPr/>
        </p:nvSpPr>
        <p:spPr>
          <a:xfrm>
            <a:off x="1332151" y="1940389"/>
            <a:ext cx="307713" cy="3077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Picture 4" descr="person 的图像结果">
            <a:extLst>
              <a:ext uri="{FF2B5EF4-FFF2-40B4-BE49-F238E27FC236}">
                <a16:creationId xmlns:a16="http://schemas.microsoft.com/office/drawing/2014/main" id="{830EACF4-E7B7-42B9-8DDC-26532845F1E2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406" y="3230906"/>
            <a:ext cx="650055" cy="650055"/>
          </a:xfrm>
          <a:prstGeom prst="rect">
            <a:avLst/>
          </a:prstGeom>
          <a:noFill/>
          <a:ln w="317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F5328C8C-0C3B-41DD-B41F-C366E7279C92}"/>
              </a:ext>
            </a:extLst>
          </p:cNvPr>
          <p:cNvSpPr txBox="1"/>
          <p:nvPr/>
        </p:nvSpPr>
        <p:spPr>
          <a:xfrm>
            <a:off x="8359" y="1178704"/>
            <a:ext cx="1185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query/anchor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F01BD2D-0022-4327-ACA0-F921D70C3474}"/>
              </a:ext>
            </a:extLst>
          </p:cNvPr>
          <p:cNvSpPr txBox="1"/>
          <p:nvPr/>
        </p:nvSpPr>
        <p:spPr>
          <a:xfrm>
            <a:off x="1867069" y="3967608"/>
            <a:ext cx="1426728" cy="250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negative candidate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28902ED-991E-4D55-B0EF-96F4F45FB76F}"/>
              </a:ext>
            </a:extLst>
          </p:cNvPr>
          <p:cNvCxnSpPr>
            <a:stCxn id="19" idx="0"/>
            <a:endCxn id="7" idx="5"/>
          </p:cNvCxnSpPr>
          <p:nvPr/>
        </p:nvCxnSpPr>
        <p:spPr>
          <a:xfrm flipH="1" flipV="1">
            <a:off x="1594800" y="2203038"/>
            <a:ext cx="985634" cy="1027868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1115798-AFE4-47E8-B269-4ACFBD72DD58}"/>
                  </a:ext>
                </a:extLst>
              </p:cNvPr>
              <p:cNvSpPr txBox="1"/>
              <p:nvPr/>
            </p:nvSpPr>
            <p:spPr>
              <a:xfrm>
                <a:off x="1648103" y="2630789"/>
                <a:ext cx="5148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0.2</m:t>
                      </m:r>
                    </m:oMath>
                  </m:oMathPara>
                </a14:m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1115798-AFE4-47E8-B269-4ACFBD72D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103" y="2630789"/>
                <a:ext cx="514885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AE7784D4-6E6C-41B2-90F4-73BD69010900}"/>
                  </a:ext>
                </a:extLst>
              </p:cNvPr>
              <p:cNvSpPr txBox="1"/>
              <p:nvPr/>
            </p:nvSpPr>
            <p:spPr>
              <a:xfrm>
                <a:off x="6738611" y="2074166"/>
                <a:ext cx="3737753" cy="1910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𝑠𝑒𝑙𝑒𝑐𝑡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⁡[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))]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⁡[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𝑞𝑢𝑒𝑟𝑦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𝑛𝑒𝑔𝑎𝑡𝑖𝑣𝑒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𝑐𝑜𝑛𝑑𝑖𝑑𝑎𝑡𝑒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𝑐𝑙𝑢𝑠𝑡𝑒𝑟𝑠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AE7784D4-6E6C-41B2-90F4-73BD69010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611" y="2074166"/>
                <a:ext cx="3737753" cy="19108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485D8EB9-79EF-4D82-99AE-98B09AF480DF}"/>
                  </a:ext>
                </a:extLst>
              </p:cNvPr>
              <p:cNvSpPr txBox="1"/>
              <p:nvPr/>
            </p:nvSpPr>
            <p:spPr>
              <a:xfrm>
                <a:off x="6597642" y="4650595"/>
                <a:ext cx="4025269" cy="318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𝑠𝑒𝑙𝑒𝑐𝑡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ℬ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𝑠𝑒𝑙𝑒𝑐𝑡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))|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485D8EB9-79EF-4D82-99AE-98B09AF48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642" y="4650595"/>
                <a:ext cx="4025269" cy="318549"/>
              </a:xfrm>
              <a:prstGeom prst="rect">
                <a:avLst/>
              </a:prstGeom>
              <a:blipFill>
                <a:blip r:embed="rId9"/>
                <a:stretch>
                  <a:fillRect l="-756" r="-1513" b="-2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79D1253-7CE1-4BFC-B928-1BF234B91210}"/>
                  </a:ext>
                </a:extLst>
              </p:cNvPr>
              <p:cNvSpPr txBox="1"/>
              <p:nvPr/>
            </p:nvSpPr>
            <p:spPr>
              <a:xfrm>
                <a:off x="6386142" y="5473931"/>
                <a:ext cx="4442690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𝐼𝐶𝑆𝐶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𝑖𝑛𝑓𝑜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𝑠𝑒𝑙𝑒𝑐𝑡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79D1253-7CE1-4BFC-B928-1BF234B91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142" y="5473931"/>
                <a:ext cx="4442690" cy="77886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椭圆 45">
            <a:extLst>
              <a:ext uri="{FF2B5EF4-FFF2-40B4-BE49-F238E27FC236}">
                <a16:creationId xmlns:a16="http://schemas.microsoft.com/office/drawing/2014/main" id="{E82F83A0-0B20-4764-80CE-A13D7206AD6E}"/>
              </a:ext>
            </a:extLst>
          </p:cNvPr>
          <p:cNvSpPr/>
          <p:nvPr/>
        </p:nvSpPr>
        <p:spPr>
          <a:xfrm>
            <a:off x="2750093" y="4831841"/>
            <a:ext cx="307713" cy="3077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Picture 6">
            <a:extLst>
              <a:ext uri="{FF2B5EF4-FFF2-40B4-BE49-F238E27FC236}">
                <a16:creationId xmlns:a16="http://schemas.microsoft.com/office/drawing/2014/main" id="{235A6482-1131-4960-8A78-2190B52B5E0D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810" y="4679088"/>
            <a:ext cx="650055" cy="65005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person 的图像结果">
            <a:extLst>
              <a:ext uri="{FF2B5EF4-FFF2-40B4-BE49-F238E27FC236}">
                <a16:creationId xmlns:a16="http://schemas.microsoft.com/office/drawing/2014/main" id="{EC66F65E-43B5-427F-9EED-815D06A704D8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27" y="4679088"/>
            <a:ext cx="650055" cy="650055"/>
          </a:xfrm>
          <a:prstGeom prst="rect">
            <a:avLst/>
          </a:prstGeom>
          <a:noFill/>
          <a:ln w="317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椭圆 48">
            <a:extLst>
              <a:ext uri="{FF2B5EF4-FFF2-40B4-BE49-F238E27FC236}">
                <a16:creationId xmlns:a16="http://schemas.microsoft.com/office/drawing/2014/main" id="{71D57966-BD2C-41EC-BBF3-0FE5E0A69EAB}"/>
              </a:ext>
            </a:extLst>
          </p:cNvPr>
          <p:cNvSpPr/>
          <p:nvPr/>
        </p:nvSpPr>
        <p:spPr>
          <a:xfrm>
            <a:off x="2503326" y="5838395"/>
            <a:ext cx="307713" cy="3077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Picture 6">
            <a:extLst>
              <a:ext uri="{FF2B5EF4-FFF2-40B4-BE49-F238E27FC236}">
                <a16:creationId xmlns:a16="http://schemas.microsoft.com/office/drawing/2014/main" id="{907A0C05-C3C7-4F73-8557-4CF86786B05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810" y="5685642"/>
            <a:ext cx="650055" cy="65005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person 的图像结果">
            <a:extLst>
              <a:ext uri="{FF2B5EF4-FFF2-40B4-BE49-F238E27FC236}">
                <a16:creationId xmlns:a16="http://schemas.microsoft.com/office/drawing/2014/main" id="{5B03A62F-5BC5-4D73-A023-345FC695409A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27" y="5685642"/>
            <a:ext cx="650055" cy="650055"/>
          </a:xfrm>
          <a:prstGeom prst="rect">
            <a:avLst/>
          </a:prstGeom>
          <a:noFill/>
          <a:ln w="31750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6D01CC23-07E8-492D-B08B-F476C62BD6A7}"/>
              </a:ext>
            </a:extLst>
          </p:cNvPr>
          <p:cNvCxnSpPr>
            <a:stCxn id="48" idx="3"/>
            <a:endCxn id="46" idx="2"/>
          </p:cNvCxnSpPr>
          <p:nvPr/>
        </p:nvCxnSpPr>
        <p:spPr>
          <a:xfrm flipV="1">
            <a:off x="1694582" y="4985698"/>
            <a:ext cx="1055511" cy="18418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84C43FA-F734-4641-8A19-097A4A06F442}"/>
              </a:ext>
            </a:extLst>
          </p:cNvPr>
          <p:cNvCxnSpPr>
            <a:stCxn id="47" idx="1"/>
            <a:endCxn id="46" idx="6"/>
          </p:cNvCxnSpPr>
          <p:nvPr/>
        </p:nvCxnSpPr>
        <p:spPr>
          <a:xfrm flipH="1" flipV="1">
            <a:off x="3057806" y="4985698"/>
            <a:ext cx="459004" cy="18418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ACA74D05-54C7-4FE8-8093-7FAFAE0898C3}"/>
              </a:ext>
            </a:extLst>
          </p:cNvPr>
          <p:cNvCxnSpPr>
            <a:stCxn id="51" idx="3"/>
            <a:endCxn id="49" idx="2"/>
          </p:cNvCxnSpPr>
          <p:nvPr/>
        </p:nvCxnSpPr>
        <p:spPr>
          <a:xfrm flipV="1">
            <a:off x="1694582" y="5992252"/>
            <a:ext cx="808744" cy="18418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04035F9D-FEA5-4D84-BB3D-A71F1B64B391}"/>
              </a:ext>
            </a:extLst>
          </p:cNvPr>
          <p:cNvCxnSpPr>
            <a:stCxn id="50" idx="1"/>
            <a:endCxn id="49" idx="6"/>
          </p:cNvCxnSpPr>
          <p:nvPr/>
        </p:nvCxnSpPr>
        <p:spPr>
          <a:xfrm flipH="1" flipV="1">
            <a:off x="2811039" y="5992252"/>
            <a:ext cx="705771" cy="18418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001ECFB-5420-4840-AEB8-10C80871EA2E}"/>
                  </a:ext>
                </a:extLst>
              </p:cNvPr>
              <p:cNvSpPr txBox="1"/>
              <p:nvPr/>
            </p:nvSpPr>
            <p:spPr>
              <a:xfrm>
                <a:off x="173221" y="4820356"/>
                <a:ext cx="441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001ECFB-5420-4840-AEB8-10C80871E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21" y="4820356"/>
                <a:ext cx="44136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8B7C00F0-7B78-42B5-978C-3D8A38142416}"/>
                  </a:ext>
                </a:extLst>
              </p:cNvPr>
              <p:cNvSpPr txBox="1"/>
              <p:nvPr/>
            </p:nvSpPr>
            <p:spPr>
              <a:xfrm>
                <a:off x="170474" y="5808620"/>
                <a:ext cx="397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8B7C00F0-7B78-42B5-978C-3D8A38142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74" y="5808620"/>
                <a:ext cx="39794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F9DA6D88-962F-4022-8CEA-4BE40E7E8129}"/>
              </a:ext>
            </a:extLst>
          </p:cNvPr>
          <p:cNvSpPr txBox="1"/>
          <p:nvPr/>
        </p:nvSpPr>
        <p:spPr>
          <a:xfrm>
            <a:off x="269763" y="268730"/>
            <a:ext cx="5025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HCSC: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Instance-wise Contrastive Learning</a:t>
            </a:r>
            <a:endParaRPr lang="zh-CN" altLang="en-US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1719498-4216-419F-8D66-C77C7C2F78DC}"/>
              </a:ext>
            </a:extLst>
          </p:cNvPr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AB066EF9-8796-490C-B31C-562B1EF2023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DD28FDD3-8F30-4A5E-8F6E-55E1C8478EF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9360ABB-3868-4402-9A9D-416550105CEC}"/>
              </a:ext>
            </a:extLst>
          </p:cNvPr>
          <p:cNvSpPr/>
          <p:nvPr/>
        </p:nvSpPr>
        <p:spPr>
          <a:xfrm>
            <a:off x="8590829" y="2410267"/>
            <a:ext cx="1885535" cy="71278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323784A7-B4E2-45BE-8098-841DEB47A24F}"/>
              </a:ext>
            </a:extLst>
          </p:cNvPr>
          <p:cNvSpPr/>
          <p:nvPr/>
        </p:nvSpPr>
        <p:spPr>
          <a:xfrm>
            <a:off x="1968203" y="1940389"/>
            <a:ext cx="307713" cy="307713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81F1DCC3-CDC9-413F-9BBA-DCA196753498}"/>
              </a:ext>
            </a:extLst>
          </p:cNvPr>
          <p:cNvSpPr/>
          <p:nvPr/>
        </p:nvSpPr>
        <p:spPr>
          <a:xfrm>
            <a:off x="3316417" y="1940389"/>
            <a:ext cx="307713" cy="307713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D16B7DBA-840C-4B1E-93A5-C2670C5598DE}"/>
              </a:ext>
            </a:extLst>
          </p:cNvPr>
          <p:cNvSpPr/>
          <p:nvPr/>
        </p:nvSpPr>
        <p:spPr>
          <a:xfrm>
            <a:off x="2628613" y="1940389"/>
            <a:ext cx="307713" cy="307713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5388357-DC69-4421-BD7A-4CC9F20C8BD4}"/>
              </a:ext>
            </a:extLst>
          </p:cNvPr>
          <p:cNvCxnSpPr>
            <a:stCxn id="2" idx="2"/>
            <a:endCxn id="7" idx="0"/>
          </p:cNvCxnSpPr>
          <p:nvPr/>
        </p:nvCxnSpPr>
        <p:spPr>
          <a:xfrm flipH="1">
            <a:off x="1486008" y="1624948"/>
            <a:ext cx="838" cy="315441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A532033-C9D1-47F2-AF12-A0A4B7AAFD36}"/>
              </a:ext>
            </a:extLst>
          </p:cNvPr>
          <p:cNvCxnSpPr>
            <a:stCxn id="52" idx="4"/>
            <a:endCxn id="19" idx="0"/>
          </p:cNvCxnSpPr>
          <p:nvPr/>
        </p:nvCxnSpPr>
        <p:spPr>
          <a:xfrm>
            <a:off x="2122060" y="2248102"/>
            <a:ext cx="458374" cy="982804"/>
          </a:xfrm>
          <a:prstGeom prst="straightConnector1">
            <a:avLst/>
          </a:prstGeom>
          <a:ln w="25400">
            <a:solidFill>
              <a:srgbClr val="4472C4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B29C451-6934-4A1E-8119-781849A80173}"/>
              </a:ext>
            </a:extLst>
          </p:cNvPr>
          <p:cNvCxnSpPr>
            <a:stCxn id="56" idx="4"/>
            <a:endCxn id="19" idx="0"/>
          </p:cNvCxnSpPr>
          <p:nvPr/>
        </p:nvCxnSpPr>
        <p:spPr>
          <a:xfrm flipH="1">
            <a:off x="2580434" y="2248102"/>
            <a:ext cx="202036" cy="982804"/>
          </a:xfrm>
          <a:prstGeom prst="straightConnector1">
            <a:avLst/>
          </a:prstGeom>
          <a:ln w="25400">
            <a:solidFill>
              <a:srgbClr val="4472C4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E33C9419-3F9F-4D1D-AF59-A3416EFF468D}"/>
              </a:ext>
            </a:extLst>
          </p:cNvPr>
          <p:cNvCxnSpPr>
            <a:stCxn id="54" idx="4"/>
            <a:endCxn id="19" idx="0"/>
          </p:cNvCxnSpPr>
          <p:nvPr/>
        </p:nvCxnSpPr>
        <p:spPr>
          <a:xfrm flipH="1">
            <a:off x="2580434" y="2248102"/>
            <a:ext cx="889840" cy="982804"/>
          </a:xfrm>
          <a:prstGeom prst="straightConnector1">
            <a:avLst/>
          </a:prstGeom>
          <a:ln w="25400">
            <a:solidFill>
              <a:srgbClr val="4472C4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BD3BC05B-3288-4D30-BAE1-0FB0610AE700}"/>
                  </a:ext>
                </a:extLst>
              </p:cNvPr>
              <p:cNvSpPr txBox="1"/>
              <p:nvPr/>
            </p:nvSpPr>
            <p:spPr>
              <a:xfrm>
                <a:off x="3072427" y="2597380"/>
                <a:ext cx="5148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0.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4</m:t>
                      </m:r>
                    </m:oMath>
                  </m:oMathPara>
                </a14:m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BD3BC05B-3288-4D30-BAE1-0FB0610AE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427" y="2597380"/>
                <a:ext cx="514885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5CC3167D-DDF4-4DE9-BFF8-3DA9E922A653}"/>
                  </a:ext>
                </a:extLst>
              </p:cNvPr>
              <p:cNvSpPr txBox="1"/>
              <p:nvPr/>
            </p:nvSpPr>
            <p:spPr>
              <a:xfrm>
                <a:off x="2158882" y="2359708"/>
                <a:ext cx="5148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0.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</m:oMath>
                  </m:oMathPara>
                </a14:m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5CC3167D-DDF4-4DE9-BFF8-3DA9E922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882" y="2359708"/>
                <a:ext cx="514885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581AD4F3-8F98-4C02-A91E-44E25F47E4DF}"/>
                  </a:ext>
                </a:extLst>
              </p:cNvPr>
              <p:cNvSpPr txBox="1"/>
              <p:nvPr/>
            </p:nvSpPr>
            <p:spPr>
              <a:xfrm>
                <a:off x="2577494" y="2502362"/>
                <a:ext cx="5148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0.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3</m:t>
                      </m:r>
                    </m:oMath>
                  </m:oMathPara>
                </a14:m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581AD4F3-8F98-4C02-A91E-44E25F47E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494" y="2502362"/>
                <a:ext cx="514885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1A2E73EC-793E-4F01-A403-E15A6B3E5E30}"/>
                  </a:ext>
                </a:extLst>
              </p:cNvPr>
              <p:cNvSpPr txBox="1"/>
              <p:nvPr/>
            </p:nvSpPr>
            <p:spPr>
              <a:xfrm>
                <a:off x="2979593" y="3352850"/>
                <a:ext cx="9841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1A2E73EC-793E-4F01-A403-E15A6B3E5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593" y="3352850"/>
                <a:ext cx="984180" cy="369332"/>
              </a:xfrm>
              <a:prstGeom prst="rect">
                <a:avLst/>
              </a:prstGeom>
              <a:blipFill>
                <a:blip r:embed="rId1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9310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0BE9625-8ACC-410C-9B55-9087F6A09E4E}"/>
              </a:ext>
            </a:extLst>
          </p:cNvPr>
          <p:cNvSpPr txBox="1"/>
          <p:nvPr/>
        </p:nvSpPr>
        <p:spPr>
          <a:xfrm>
            <a:off x="223343" y="256408"/>
            <a:ext cx="485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HCSC: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Prototypical Contrastive Learning</a:t>
            </a:r>
            <a:endParaRPr lang="zh-CN" altLang="en-US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3C93C8-64A7-4A07-8CD9-228FBCA3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7" y="1659640"/>
            <a:ext cx="5568849" cy="5407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C4C9C7-9BBD-4A5F-8DC3-50DE91B286F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047867" y="3967367"/>
            <a:ext cx="598701" cy="598701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2714B261-EDB0-47AE-A952-79AD832E23F1}"/>
              </a:ext>
            </a:extLst>
          </p:cNvPr>
          <p:cNvSpPr/>
          <p:nvPr/>
        </p:nvSpPr>
        <p:spPr>
          <a:xfrm>
            <a:off x="8195591" y="3166263"/>
            <a:ext cx="307713" cy="3077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1CCF56A-7B18-46F1-824F-30ED775706CA}"/>
              </a:ext>
            </a:extLst>
          </p:cNvPr>
          <p:cNvSpPr/>
          <p:nvPr/>
        </p:nvSpPr>
        <p:spPr>
          <a:xfrm>
            <a:off x="9135391" y="3166263"/>
            <a:ext cx="307713" cy="3077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D20A448-AFE2-419E-B1AB-210709273F13}"/>
              </a:ext>
            </a:extLst>
          </p:cNvPr>
          <p:cNvSpPr/>
          <p:nvPr/>
        </p:nvSpPr>
        <p:spPr>
          <a:xfrm>
            <a:off x="10075191" y="3166263"/>
            <a:ext cx="307713" cy="3077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106A9DE-9BFC-45BA-90E6-FA4180E97F2C}"/>
              </a:ext>
            </a:extLst>
          </p:cNvPr>
          <p:cNvSpPr/>
          <p:nvPr/>
        </p:nvSpPr>
        <p:spPr>
          <a:xfrm>
            <a:off x="10540858" y="2231869"/>
            <a:ext cx="307713" cy="3077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2D12BE1-8C6E-4310-AD06-13FA3AC6E4A1}"/>
              </a:ext>
            </a:extLst>
          </p:cNvPr>
          <p:cNvSpPr/>
          <p:nvPr/>
        </p:nvSpPr>
        <p:spPr>
          <a:xfrm>
            <a:off x="8646568" y="2200383"/>
            <a:ext cx="307713" cy="3077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542C87F-00F4-41AC-B038-7EB05AF20872}"/>
              </a:ext>
            </a:extLst>
          </p:cNvPr>
          <p:cNvCxnSpPr>
            <a:stCxn id="10" idx="4"/>
            <a:endCxn id="6" idx="0"/>
          </p:cNvCxnSpPr>
          <p:nvPr/>
        </p:nvCxnSpPr>
        <p:spPr>
          <a:xfrm flipH="1">
            <a:off x="8349448" y="2508096"/>
            <a:ext cx="450977" cy="658167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2A016883-7D9B-48D2-9B63-D27FC125A3CE}"/>
              </a:ext>
            </a:extLst>
          </p:cNvPr>
          <p:cNvSpPr/>
          <p:nvPr/>
        </p:nvSpPr>
        <p:spPr>
          <a:xfrm>
            <a:off x="10956527" y="3166263"/>
            <a:ext cx="307713" cy="3077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268D1F2-0F01-49BF-BFCC-C5BD1DF6BB73}"/>
              </a:ext>
            </a:extLst>
          </p:cNvPr>
          <p:cNvCxnSpPr>
            <a:stCxn id="10" idx="4"/>
            <a:endCxn id="7" idx="0"/>
          </p:cNvCxnSpPr>
          <p:nvPr/>
        </p:nvCxnSpPr>
        <p:spPr>
          <a:xfrm>
            <a:off x="8800425" y="2508096"/>
            <a:ext cx="488823" cy="65816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DB3BD27C-7AA5-4AB9-8D49-860E70DE5F31}"/>
              </a:ext>
            </a:extLst>
          </p:cNvPr>
          <p:cNvCxnSpPr>
            <a:stCxn id="9" idx="4"/>
            <a:endCxn id="8" idx="0"/>
          </p:cNvCxnSpPr>
          <p:nvPr/>
        </p:nvCxnSpPr>
        <p:spPr>
          <a:xfrm flipH="1">
            <a:off x="10229048" y="2539582"/>
            <a:ext cx="465667" cy="62668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A5E70FA-E736-4700-AC5F-55AAEEA9437D}"/>
              </a:ext>
            </a:extLst>
          </p:cNvPr>
          <p:cNvCxnSpPr>
            <a:stCxn id="9" idx="4"/>
            <a:endCxn id="13" idx="0"/>
          </p:cNvCxnSpPr>
          <p:nvPr/>
        </p:nvCxnSpPr>
        <p:spPr>
          <a:xfrm>
            <a:off x="10694715" y="2539582"/>
            <a:ext cx="415669" cy="62668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57EC35E-E883-4CC9-A00A-6E26D0388B95}"/>
              </a:ext>
            </a:extLst>
          </p:cNvPr>
          <p:cNvCxnSpPr>
            <a:stCxn id="6" idx="4"/>
            <a:endCxn id="5" idx="0"/>
          </p:cNvCxnSpPr>
          <p:nvPr/>
        </p:nvCxnSpPr>
        <p:spPr>
          <a:xfrm flipH="1">
            <a:off x="8347218" y="3473976"/>
            <a:ext cx="2230" cy="49339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187E15D-5741-4A39-9F6F-0612C88EC66B}"/>
              </a:ext>
            </a:extLst>
          </p:cNvPr>
          <p:cNvCxnSpPr>
            <a:stCxn id="5" idx="0"/>
            <a:endCxn id="7" idx="4"/>
          </p:cNvCxnSpPr>
          <p:nvPr/>
        </p:nvCxnSpPr>
        <p:spPr>
          <a:xfrm flipV="1">
            <a:off x="8347218" y="3473976"/>
            <a:ext cx="942030" cy="49339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A913926A-D75B-4124-A483-8E3BEF78B90C}"/>
              </a:ext>
            </a:extLst>
          </p:cNvPr>
          <p:cNvCxnSpPr>
            <a:stCxn id="5" idx="0"/>
            <a:endCxn id="8" idx="4"/>
          </p:cNvCxnSpPr>
          <p:nvPr/>
        </p:nvCxnSpPr>
        <p:spPr>
          <a:xfrm flipV="1">
            <a:off x="8347218" y="3473976"/>
            <a:ext cx="1881830" cy="49339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16CC6CD-7006-46DD-9AA3-C1008D3BE900}"/>
              </a:ext>
            </a:extLst>
          </p:cNvPr>
          <p:cNvCxnSpPr>
            <a:stCxn id="5" idx="0"/>
            <a:endCxn id="13" idx="4"/>
          </p:cNvCxnSpPr>
          <p:nvPr/>
        </p:nvCxnSpPr>
        <p:spPr>
          <a:xfrm flipV="1">
            <a:off x="8347218" y="3473976"/>
            <a:ext cx="2763166" cy="49339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1DFE1CC-825A-4DE3-AE8A-56650EB158D3}"/>
              </a:ext>
            </a:extLst>
          </p:cNvPr>
          <p:cNvCxnSpPr>
            <a:stCxn id="5" idx="0"/>
            <a:endCxn id="10" idx="4"/>
          </p:cNvCxnSpPr>
          <p:nvPr/>
        </p:nvCxnSpPr>
        <p:spPr>
          <a:xfrm flipV="1">
            <a:off x="8347218" y="2508096"/>
            <a:ext cx="453207" cy="1459271"/>
          </a:xfrm>
          <a:prstGeom prst="line">
            <a:avLst/>
          </a:prstGeom>
          <a:ln w="254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BAC3B3A-F52F-4FFE-8449-CDAECCFC53FD}"/>
              </a:ext>
            </a:extLst>
          </p:cNvPr>
          <p:cNvCxnSpPr>
            <a:stCxn id="5" idx="0"/>
            <a:endCxn id="9" idx="2"/>
          </p:cNvCxnSpPr>
          <p:nvPr/>
        </p:nvCxnSpPr>
        <p:spPr>
          <a:xfrm flipV="1">
            <a:off x="8347218" y="2385726"/>
            <a:ext cx="2193640" cy="1581641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408C141-A82F-4DED-80E2-EFC6350293AB}"/>
                  </a:ext>
                </a:extLst>
              </p:cNvPr>
              <p:cNvSpPr txBox="1"/>
              <p:nvPr/>
            </p:nvSpPr>
            <p:spPr>
              <a:xfrm>
                <a:off x="356347" y="2589816"/>
                <a:ext cx="4846198" cy="10463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𝑠𝑒𝑙𝑒𝑐𝑡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⁡[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𝑃𝑎𝑟𝑒𝑛𝑡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))]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⁡[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408C141-A82F-4DED-80E2-EFC635029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47" y="2589816"/>
                <a:ext cx="4846198" cy="10463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9D36F1C-8C2D-4F84-B897-465A06906D07}"/>
                  </a:ext>
                </a:extLst>
              </p:cNvPr>
              <p:cNvSpPr txBox="1"/>
              <p:nvPr/>
            </p:nvSpPr>
            <p:spPr>
              <a:xfrm>
                <a:off x="356347" y="4268184"/>
                <a:ext cx="610532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𝑃𝐶𝑆𝐶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𝑝𝑟𝑜𝑡𝑜𝑁𝐶𝐸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),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𝑠𝑒𝑙𝑒𝑐𝑡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,{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})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9D36F1C-8C2D-4F84-B897-465A06906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47" y="4268184"/>
                <a:ext cx="6105326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图片 36">
            <a:extLst>
              <a:ext uri="{FF2B5EF4-FFF2-40B4-BE49-F238E27FC236}">
                <a16:creationId xmlns:a16="http://schemas.microsoft.com/office/drawing/2014/main" id="{5F386E28-9B21-4C79-ACA9-A54E5CFCD1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29" t="1959"/>
          <a:stretch/>
        </p:blipFill>
        <p:spPr>
          <a:xfrm>
            <a:off x="356347" y="5544589"/>
            <a:ext cx="2560319" cy="587270"/>
          </a:xfrm>
          <a:prstGeom prst="rect">
            <a:avLst/>
          </a:prstGeom>
        </p:spPr>
      </p:pic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41D4A8A9-404A-4469-966E-7AD9A7314928}"/>
              </a:ext>
            </a:extLst>
          </p:cNvPr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>
            <a:extLst>
              <a:ext uri="{FF2B5EF4-FFF2-40B4-BE49-F238E27FC236}">
                <a16:creationId xmlns:a16="http://schemas.microsoft.com/office/drawing/2014/main" id="{A4C80E43-D19D-47BE-8410-4DD41A8F0F0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F238B7E7-F11B-4A3B-83C0-2218D058BFE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11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8244849" y="4730406"/>
            <a:ext cx="2099301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4000" b="1" dirty="0">
                <a:solidFill>
                  <a:srgbClr val="4747BA"/>
                </a:solidFill>
                <a:latin typeface="Constantia" panose="02030602050306030303" pitchFamily="18" charset="0"/>
                <a:ea typeface="腾讯体 W3" panose="020C04030202040F0204" pitchFamily="34" charset="-122"/>
                <a:cs typeface="Times" panose="02020603050405020304" pitchFamily="18" charset="0"/>
              </a:rPr>
              <a:t>Q&amp;A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4000" b="1" dirty="0">
                <a:solidFill>
                  <a:srgbClr val="4747BA"/>
                </a:solidFill>
                <a:latin typeface="Constantia" panose="02030602050306030303" pitchFamily="18" charset="0"/>
                <a:ea typeface="腾讯体 W3" panose="020C04030202040F0204" pitchFamily="34" charset="-122"/>
                <a:cs typeface="Times" panose="02020603050405020304" pitchFamily="18" charset="0"/>
              </a:rPr>
              <a:t>Thanks</a:t>
            </a:r>
            <a:r>
              <a:rPr lang="zh-CN" altLang="en-US" sz="4000" b="1" dirty="0">
                <a:solidFill>
                  <a:srgbClr val="4747BA"/>
                </a:solidFill>
                <a:latin typeface="Constantia" panose="02030602050306030303" pitchFamily="18" charset="0"/>
                <a:ea typeface="腾讯体 W3" panose="020C04030202040F0204" pitchFamily="34" charset="-122"/>
                <a:cs typeface="Times" panose="02020603050405020304" pitchFamily="18" charset="0"/>
              </a:rPr>
              <a:t>！</a:t>
            </a:r>
          </a:p>
        </p:txBody>
      </p:sp>
      <p:sp>
        <p:nvSpPr>
          <p:cNvPr id="8" name="矩形: 圆角 7"/>
          <p:cNvSpPr/>
          <p:nvPr/>
        </p:nvSpPr>
        <p:spPr>
          <a:xfrm rot="2755966">
            <a:off x="4146517" y="3347706"/>
            <a:ext cx="1613489" cy="1613489"/>
          </a:xfrm>
          <a:prstGeom prst="roundRect">
            <a:avLst/>
          </a:prstGeom>
          <a:solidFill>
            <a:srgbClr val="8484D1"/>
          </a:solidFill>
          <a:ln>
            <a:noFill/>
          </a:ln>
          <a:effectLst>
            <a:outerShdw blurRad="88900" dist="508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 rot="2755966">
            <a:off x="2770276" y="966707"/>
            <a:ext cx="1613489" cy="1613489"/>
          </a:xfrm>
          <a:prstGeom prst="roundRect">
            <a:avLst/>
          </a:prstGeom>
          <a:solidFill>
            <a:srgbClr val="8484D1"/>
          </a:solidFill>
          <a:ln>
            <a:noFill/>
          </a:ln>
          <a:effectLst>
            <a:outerShdw blurRad="88900" dist="508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 rot="2755966">
            <a:off x="4586763" y="2029472"/>
            <a:ext cx="732996" cy="732996"/>
          </a:xfrm>
          <a:prstGeom prst="roundRect">
            <a:avLst/>
          </a:prstGeom>
          <a:solidFill>
            <a:srgbClr val="ADADE0"/>
          </a:solidFill>
          <a:ln>
            <a:noFill/>
          </a:ln>
          <a:effectLst>
            <a:outerShdw blurRad="88900" dist="508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 rot="2755966">
            <a:off x="1415554" y="2470682"/>
            <a:ext cx="3134556" cy="3134556"/>
          </a:xfrm>
          <a:prstGeom prst="round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114300" dist="50800" dir="7800000" sx="101000" sy="101000" algn="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: 圆角 11"/>
          <p:cNvSpPr/>
          <p:nvPr/>
        </p:nvSpPr>
        <p:spPr>
          <a:xfrm rot="2755966">
            <a:off x="5633126" y="2433704"/>
            <a:ext cx="1685894" cy="1685894"/>
          </a:xfrm>
          <a:prstGeom prst="roundRect">
            <a:avLst/>
          </a:prstGeom>
          <a:solidFill>
            <a:srgbClr val="4747BA"/>
          </a:solidFill>
          <a:ln>
            <a:noFill/>
          </a:ln>
          <a:effectLst>
            <a:outerShdw blurRad="88900" dist="508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: 圆角 14"/>
          <p:cNvSpPr/>
          <p:nvPr/>
        </p:nvSpPr>
        <p:spPr>
          <a:xfrm rot="2755966">
            <a:off x="3965400" y="5546431"/>
            <a:ext cx="732996" cy="732996"/>
          </a:xfrm>
          <a:prstGeom prst="roundRect">
            <a:avLst/>
          </a:prstGeom>
          <a:solidFill>
            <a:srgbClr val="ADADE0"/>
          </a:solidFill>
          <a:ln>
            <a:noFill/>
          </a:ln>
          <a:effectLst>
            <a:outerShdw blurRad="88900" dist="508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 rot="2755966">
            <a:off x="5089423" y="716157"/>
            <a:ext cx="1134056" cy="1134056"/>
          </a:xfrm>
          <a:prstGeom prst="roundRect">
            <a:avLst/>
          </a:prstGeom>
          <a:solidFill>
            <a:srgbClr val="4747BA"/>
          </a:solidFill>
          <a:ln>
            <a:noFill/>
          </a:ln>
          <a:effectLst>
            <a:outerShdw blurRad="88900" dist="508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/>
          <p:cNvSpPr/>
          <p:nvPr/>
        </p:nvSpPr>
        <p:spPr>
          <a:xfrm rot="2755966">
            <a:off x="7189439" y="1365266"/>
            <a:ext cx="396502" cy="396502"/>
          </a:xfrm>
          <a:prstGeom prst="roundRect">
            <a:avLst/>
          </a:prstGeom>
          <a:solidFill>
            <a:srgbClr val="ADADE0"/>
          </a:solidFill>
          <a:ln>
            <a:noFill/>
          </a:ln>
          <a:effectLst>
            <a:outerShdw blurRad="88900" dist="508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59D9062-D538-4E10-A387-AAFC9F1C80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8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D131AB4-911B-4D0C-85D2-3E6BE112DE9E}"/>
              </a:ext>
            </a:extLst>
          </p:cNvPr>
          <p:cNvSpPr txBox="1"/>
          <p:nvPr/>
        </p:nvSpPr>
        <p:spPr>
          <a:xfrm>
            <a:off x="431800" y="381000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Background-SSL &amp; Pretext task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0B5638-85BA-4B26-B6BD-F22F6FBABCD4}"/>
              </a:ext>
            </a:extLst>
          </p:cNvPr>
          <p:cNvSpPr txBox="1"/>
          <p:nvPr/>
        </p:nvSpPr>
        <p:spPr>
          <a:xfrm>
            <a:off x="480115" y="963798"/>
            <a:ext cx="17818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Self -prediction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CDE7C1-F6EA-48BC-A47D-6B72C7E0DD81}"/>
              </a:ext>
            </a:extLst>
          </p:cNvPr>
          <p:cNvSpPr txBox="1"/>
          <p:nvPr/>
        </p:nvSpPr>
        <p:spPr>
          <a:xfrm>
            <a:off x="385590" y="6184612"/>
            <a:ext cx="67615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Generative Pretraining from Pixels,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ICML,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2020.</a:t>
            </a:r>
          </a:p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 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WaveNet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A generative model for raw audio,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SSW,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EEF3AD-DABA-4749-A110-1C5634C0E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154" b="1745"/>
          <a:stretch/>
        </p:blipFill>
        <p:spPr>
          <a:xfrm>
            <a:off x="700084" y="1933303"/>
            <a:ext cx="4211973" cy="2395967"/>
          </a:xfrm>
          <a:prstGeom prst="rect">
            <a:avLst/>
          </a:prstGeom>
        </p:spPr>
      </p:pic>
      <p:pic>
        <p:nvPicPr>
          <p:cNvPr id="1026" name="Picture 2" descr="动图">
            <a:extLst>
              <a:ext uri="{FF2B5EF4-FFF2-40B4-BE49-F238E27FC236}">
                <a16:creationId xmlns:a16="http://schemas.microsoft.com/office/drawing/2014/main" id="{83A3456A-02C7-40BC-9DB4-E9135663A3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666" y="1933303"/>
            <a:ext cx="5226140" cy="240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26D7C42-3D86-4C9D-9385-FB6A55B6622F}"/>
              </a:ext>
            </a:extLst>
          </p:cNvPr>
          <p:cNvSpPr txBox="1"/>
          <p:nvPr/>
        </p:nvSpPr>
        <p:spPr>
          <a:xfrm>
            <a:off x="2244859" y="4655866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 GPT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D8A7D7-CC59-4D79-B22B-28A6278D4E78}"/>
              </a:ext>
            </a:extLst>
          </p:cNvPr>
          <p:cNvSpPr txBox="1"/>
          <p:nvPr/>
        </p:nvSpPr>
        <p:spPr>
          <a:xfrm>
            <a:off x="8291581" y="4655866"/>
            <a:ext cx="97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WaveNet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910780B-202E-4200-960B-C4B1F2AF1BE9}"/>
              </a:ext>
            </a:extLst>
          </p:cNvPr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9B8C52AE-33E4-47A0-BBF3-8BBA5DE000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F366996-427C-41AD-9C76-E8ED2B72F2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45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21C5F7-B015-49C8-959A-81B579CC2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38" t="2503" r="5949" b="295"/>
          <a:stretch/>
        </p:blipFill>
        <p:spPr>
          <a:xfrm>
            <a:off x="306288" y="2552132"/>
            <a:ext cx="5361709" cy="25603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E1E9A80-68D6-47BE-9CE4-E74BD2F36970}"/>
              </a:ext>
            </a:extLst>
          </p:cNvPr>
          <p:cNvSpPr txBox="1"/>
          <p:nvPr/>
        </p:nvSpPr>
        <p:spPr>
          <a:xfrm>
            <a:off x="72736" y="5977251"/>
            <a:ext cx="9395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dirty="0">
                <a:solidFill>
                  <a:srgbClr val="000000"/>
                </a:solidFill>
                <a:latin typeface="Lucida Grande"/>
              </a:rPr>
              <a:t>[1]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Lucida Grande"/>
              </a:rPr>
              <a:t>Unsupervised Representation Learning by Predicting Image Rotations, ICLR</a:t>
            </a:r>
            <a:r>
              <a:rPr lang="en-US" altLang="zh-CN" b="1" dirty="0">
                <a:solidFill>
                  <a:srgbClr val="000000"/>
                </a:solidFill>
                <a:latin typeface="Lucida Grande"/>
              </a:rPr>
              <a:t>,</a:t>
            </a:r>
            <a:r>
              <a:rPr lang="zh-CN" altLang="en-US" b="1" dirty="0">
                <a:solidFill>
                  <a:srgbClr val="000000"/>
                </a:solidFill>
                <a:latin typeface="Lucida Grande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Lucida Grande"/>
              </a:rPr>
              <a:t>2018.</a:t>
            </a:r>
          </a:p>
          <a:p>
            <a:pPr algn="l"/>
            <a:r>
              <a:rPr lang="en-US" altLang="zh-CN" b="1" i="0" dirty="0">
                <a:solidFill>
                  <a:srgbClr val="000000"/>
                </a:solidFill>
                <a:effectLst/>
                <a:latin typeface="Lucida Grande"/>
              </a:rPr>
              <a:t>[2] Unsupervised Visual Representation Learning by Context Prediction, NIPS, 2015.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21CE3-DF27-44F4-B0A7-F80035ABF5FB}"/>
              </a:ext>
            </a:extLst>
          </p:cNvPr>
          <p:cNvSpPr txBox="1"/>
          <p:nvPr/>
        </p:nvSpPr>
        <p:spPr>
          <a:xfrm>
            <a:off x="633848" y="940948"/>
            <a:ext cx="2848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 rotation prediction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81B3F98-645F-4E2B-87E5-F96E946AA4C5}"/>
              </a:ext>
            </a:extLst>
          </p:cNvPr>
          <p:cNvSpPr txBox="1"/>
          <p:nvPr/>
        </p:nvSpPr>
        <p:spPr>
          <a:xfrm>
            <a:off x="6731232" y="940948"/>
            <a:ext cx="34601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zh-CN" sz="16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Relative position prediction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0CDBFF5-1073-4551-A51F-25178576B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131" y="2524125"/>
            <a:ext cx="3378374" cy="261633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050FF1C-E2F2-4283-9AB8-A97A9C1B46A9}"/>
              </a:ext>
            </a:extLst>
          </p:cNvPr>
          <p:cNvSpPr txBox="1"/>
          <p:nvPr/>
        </p:nvSpPr>
        <p:spPr>
          <a:xfrm>
            <a:off x="633848" y="1333094"/>
            <a:ext cx="503414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4B4F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1400" b="0" i="0" dirty="0">
                <a:solidFill>
                  <a:srgbClr val="4B4F5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otate the images randomly by 0, 90, 180, or 270 degrees and make the model predict the amount of rotation.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1743D0-058A-4B5D-97BC-C7F4F31016CB}"/>
              </a:ext>
            </a:extLst>
          </p:cNvPr>
          <p:cNvSpPr txBox="1"/>
          <p:nvPr/>
        </p:nvSpPr>
        <p:spPr>
          <a:xfrm>
            <a:off x="6731232" y="1383163"/>
            <a:ext cx="53145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4B4F5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predict the relative position of patches extracted at random from the same image 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3B15D9-E1E1-480A-A4C8-F5978E5BBB8D}"/>
              </a:ext>
            </a:extLst>
          </p:cNvPr>
          <p:cNvSpPr txBox="1"/>
          <p:nvPr/>
        </p:nvSpPr>
        <p:spPr>
          <a:xfrm>
            <a:off x="431800" y="381000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Background-SSL &amp; Pretext task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5C99582-9BDD-484E-8C0E-E515BE923881}"/>
              </a:ext>
            </a:extLst>
          </p:cNvPr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7481C89D-60DA-45B2-A08F-D62FA7D217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774616C-9599-489B-BDA9-274BC17CD7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51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51EDD20-01AB-4ADD-9CB7-988D13E78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634" y="1699163"/>
            <a:ext cx="6839612" cy="3625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C314122-564F-42A5-822D-C253BE10E820}"/>
              </a:ext>
            </a:extLst>
          </p:cNvPr>
          <p:cNvSpPr txBox="1"/>
          <p:nvPr/>
        </p:nvSpPr>
        <p:spPr>
          <a:xfrm>
            <a:off x="114300" y="6370996"/>
            <a:ext cx="8073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[1] Masked Autoencoders Are Scalable Vision Learners</a:t>
            </a:r>
            <a:r>
              <a:rPr lang="en-US" altLang="zh-CN" b="1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b="1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2022,</a:t>
            </a:r>
            <a:r>
              <a:rPr lang="zh-CN" altLang="en-US" b="1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CVPR</a:t>
            </a:r>
            <a:r>
              <a:rPr lang="en-US" altLang="zh-CN" b="1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E48B7A-2304-4853-BB65-72942BC5B9AF}"/>
              </a:ext>
            </a:extLst>
          </p:cNvPr>
          <p:cNvSpPr txBox="1"/>
          <p:nvPr/>
        </p:nvSpPr>
        <p:spPr>
          <a:xfrm>
            <a:off x="431800" y="381000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Background-SSL &amp; Pretext task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A68B68-4FE4-4D69-A543-BC6C127B7794}"/>
              </a:ext>
            </a:extLst>
          </p:cNvPr>
          <p:cNvSpPr txBox="1"/>
          <p:nvPr/>
        </p:nvSpPr>
        <p:spPr>
          <a:xfrm>
            <a:off x="431800" y="999067"/>
            <a:ext cx="3466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Masked Image Modeling (MIM)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3862C3-9635-44AD-AD53-C64DC7B7ECC2}"/>
              </a:ext>
            </a:extLst>
          </p:cNvPr>
          <p:cNvSpPr txBox="1"/>
          <p:nvPr/>
        </p:nvSpPr>
        <p:spPr>
          <a:xfrm>
            <a:off x="5296732" y="5478347"/>
            <a:ext cx="66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MAE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71F2D1B-E00C-422B-8DD2-262E57031391}"/>
              </a:ext>
            </a:extLst>
          </p:cNvPr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ADB7EB7C-1A05-4E88-A38F-6D1F1082B4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3C719A-E9CE-47F3-AC5F-6569201585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9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14B841-9498-495B-901A-5B1A3729F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0" t="3953" r="941" b="4707"/>
          <a:stretch/>
        </p:blipFill>
        <p:spPr>
          <a:xfrm>
            <a:off x="752702" y="3319057"/>
            <a:ext cx="4944534" cy="23537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51087A0-DD98-4589-938D-6E5E1D5596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9" t="14501" r="4306" b="5587"/>
          <a:stretch/>
        </p:blipFill>
        <p:spPr>
          <a:xfrm>
            <a:off x="6358190" y="3724898"/>
            <a:ext cx="5435877" cy="15420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33DDF18-BAFE-495A-89EE-C9C7BF1068E8}"/>
              </a:ext>
            </a:extLst>
          </p:cNvPr>
          <p:cNvSpPr txBox="1"/>
          <p:nvPr/>
        </p:nvSpPr>
        <p:spPr>
          <a:xfrm>
            <a:off x="431800" y="381000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Background-SSL &amp; Pretext task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102BD53-E60A-47CE-8D9E-FE8F97793401}"/>
              </a:ext>
            </a:extLst>
          </p:cNvPr>
          <p:cNvSpPr txBox="1"/>
          <p:nvPr/>
        </p:nvSpPr>
        <p:spPr>
          <a:xfrm>
            <a:off x="431800" y="928745"/>
            <a:ext cx="2274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Contrastive learning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C35727-BE3C-4742-BC72-830E7BC3C102}"/>
              </a:ext>
            </a:extLst>
          </p:cNvPr>
          <p:cNvSpPr txBox="1"/>
          <p:nvPr/>
        </p:nvSpPr>
        <p:spPr>
          <a:xfrm>
            <a:off x="558800" y="1456267"/>
            <a:ext cx="11235267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Maximize the agreement between different views of the same image.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Attract  positive pairs and repulse negative pairs.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 view/distortion-invariant representations.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7D71F7C-2D7A-4E18-B75A-B23A75EFA8C9}"/>
              </a:ext>
            </a:extLst>
          </p:cNvPr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C2232285-7654-4274-A130-2601116ACB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0346E5-843B-48BD-9207-63E72A0608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9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6201CD-F2CB-463B-A062-11F2B47BD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533" y="4041663"/>
            <a:ext cx="8295457" cy="21779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1B170A-54D3-46BA-AD69-EF5630B3C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058" y="1251021"/>
            <a:ext cx="2822484" cy="21779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F2A7184-6685-4C09-838F-D89483E44400}"/>
              </a:ext>
            </a:extLst>
          </p:cNvPr>
          <p:cNvSpPr txBox="1"/>
          <p:nvPr/>
        </p:nvSpPr>
        <p:spPr>
          <a:xfrm>
            <a:off x="434767" y="6392333"/>
            <a:ext cx="8432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Unsupervised Feature Learning via Non-Parametric Instance Discrimination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0705967-7BEB-40BB-BF2C-D37BB5B5EF6C}"/>
              </a:ext>
            </a:extLst>
          </p:cNvPr>
          <p:cNvSpPr txBox="1"/>
          <p:nvPr/>
        </p:nvSpPr>
        <p:spPr>
          <a:xfrm>
            <a:off x="469716" y="833625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InstDisc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B2CE2F-29CE-4228-A605-A8297F7D4AE2}"/>
              </a:ext>
            </a:extLst>
          </p:cNvPr>
          <p:cNvSpPr txBox="1"/>
          <p:nvPr/>
        </p:nvSpPr>
        <p:spPr>
          <a:xfrm>
            <a:off x="431800" y="381000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Background-Contrastive Learning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37565FB-B9D1-432C-A06F-E7D34B64A051}"/>
              </a:ext>
            </a:extLst>
          </p:cNvPr>
          <p:cNvSpPr txBox="1"/>
          <p:nvPr/>
        </p:nvSpPr>
        <p:spPr>
          <a:xfrm>
            <a:off x="477101" y="1402019"/>
            <a:ext cx="72176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 is not the semantic labeling, but the apparent similarity in the data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themselves that brings some classes closer than others.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E2917E19-0EA5-4F2F-9743-66EB7855112B}"/>
              </a:ext>
            </a:extLst>
          </p:cNvPr>
          <p:cNvSpPr/>
          <p:nvPr/>
        </p:nvSpPr>
        <p:spPr>
          <a:xfrm>
            <a:off x="3547533" y="2323912"/>
            <a:ext cx="389467" cy="5525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6F663C4-CBDA-44D5-B555-CF372D6F5421}"/>
              </a:ext>
            </a:extLst>
          </p:cNvPr>
          <p:cNvSpPr txBox="1"/>
          <p:nvPr/>
        </p:nvSpPr>
        <p:spPr>
          <a:xfrm>
            <a:off x="477101" y="2946400"/>
            <a:ext cx="7217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Instance discrimination: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Take the class-wise supervision to the extreme and learn a feature representation that discriminates among individual instances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AE1410-C804-4401-810A-88F49D814F43}"/>
              </a:ext>
            </a:extLst>
          </p:cNvPr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CCBC5EB9-0219-4D13-9287-425E564DB7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3B51BEB-BCEB-4E26-8DBC-32E1E754E1F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65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AB4936-456B-4E62-AF1E-BB2F1B3EC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591" y="3101100"/>
            <a:ext cx="7771820" cy="253072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4E5DBFB-460E-4719-85DC-4833BFD6049A}"/>
              </a:ext>
            </a:extLst>
          </p:cNvPr>
          <p:cNvSpPr txBox="1"/>
          <p:nvPr/>
        </p:nvSpPr>
        <p:spPr>
          <a:xfrm>
            <a:off x="431800" y="1005295"/>
            <a:ext cx="1340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InvaSpread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2EA71A-5346-4EFF-8440-754E3B094A79}"/>
              </a:ext>
            </a:extLst>
          </p:cNvPr>
          <p:cNvSpPr txBox="1"/>
          <p:nvPr/>
        </p:nvSpPr>
        <p:spPr>
          <a:xfrm>
            <a:off x="431800" y="381000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Background-Contrastive Learning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B839C01-355F-4334-BE81-C7C3448FE4EE}"/>
              </a:ext>
            </a:extLst>
          </p:cNvPr>
          <p:cNvSpPr txBox="1"/>
          <p:nvPr/>
        </p:nvSpPr>
        <p:spPr>
          <a:xfrm>
            <a:off x="431800" y="1458401"/>
            <a:ext cx="95501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Perform contrastive learning with negative samples in a mini-batch.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Share weights between Siamese networks.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Update CNN parameters with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InfoNCE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loss,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69B0601-9051-4E29-ABD4-C5FD683BA55E}"/>
              </a:ext>
            </a:extLst>
          </p:cNvPr>
          <p:cNvSpPr txBox="1"/>
          <p:nvPr/>
        </p:nvSpPr>
        <p:spPr>
          <a:xfrm>
            <a:off x="385590" y="6315218"/>
            <a:ext cx="9155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Unsupervised Embedding Learning via Invariant and Spreading Instance Feature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FD59797-036F-415A-97B3-4120CB1BB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514" y="2351415"/>
            <a:ext cx="3189354" cy="544977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D8A7A75-A91F-4604-A7D7-F28B5235E617}"/>
              </a:ext>
            </a:extLst>
          </p:cNvPr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ED2E1C9C-F147-4887-BCE2-58EF46A3EA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2C721A-AAF5-4BBC-9E4F-69A273F538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70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65941B-456C-4DEE-B2FF-304E6B971E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3" t="9136" r="4155" b="3657"/>
          <a:stretch/>
        </p:blipFill>
        <p:spPr>
          <a:xfrm>
            <a:off x="3387970" y="2893925"/>
            <a:ext cx="5416061" cy="31551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934480-2F3D-473B-AEDC-46564AE65BFE}"/>
              </a:ext>
            </a:extLst>
          </p:cNvPr>
          <p:cNvSpPr txBox="1"/>
          <p:nvPr/>
        </p:nvSpPr>
        <p:spPr>
          <a:xfrm>
            <a:off x="431800" y="1005295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CMC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0E48868-8686-4587-9646-ABE8F8AB7743}"/>
              </a:ext>
            </a:extLst>
          </p:cNvPr>
          <p:cNvSpPr txBox="1"/>
          <p:nvPr/>
        </p:nvSpPr>
        <p:spPr>
          <a:xfrm>
            <a:off x="431800" y="381000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Background-Contrastive Learning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B96C9EB-651D-4A13-AEAD-922042066F1D}"/>
              </a:ext>
            </a:extLst>
          </p:cNvPr>
          <p:cNvSpPr txBox="1"/>
          <p:nvPr/>
        </p:nvSpPr>
        <p:spPr>
          <a:xfrm>
            <a:off x="431800" y="1587640"/>
            <a:ext cx="10369900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Each view is noisy and incomplete.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powerful representation is one that models view-invariant factors.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Maximize mutual information between different views of the same scene.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B6096F-53B0-412C-A13C-A2966187808B}"/>
              </a:ext>
            </a:extLst>
          </p:cNvPr>
          <p:cNvSpPr txBox="1"/>
          <p:nvPr/>
        </p:nvSpPr>
        <p:spPr>
          <a:xfrm>
            <a:off x="431800" y="635900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Contrastive Multiview Coding, ECCV, 2020.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B429DFB-7A6D-44EA-9AB2-0C366ABFFDBD}"/>
              </a:ext>
            </a:extLst>
          </p:cNvPr>
          <p:cNvCxnSpPr/>
          <p:nvPr/>
        </p:nvCxnSpPr>
        <p:spPr>
          <a:xfrm>
            <a:off x="385590" y="859531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7E61DDF1-5E5E-4D9E-8CA6-79737C1432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3" y="218980"/>
            <a:ext cx="730337" cy="5562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C4C2554-AC23-4D23-ACE3-670F9329FF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29" y="204228"/>
            <a:ext cx="3323471" cy="5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93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2165</TotalTime>
  <Words>1194</Words>
  <Application>Microsoft Office PowerPoint</Application>
  <PresentationFormat>宽屏</PresentationFormat>
  <Paragraphs>202</Paragraphs>
  <Slides>23</Slides>
  <Notes>10</Notes>
  <HiddenSlides>0</HiddenSlides>
  <MMClips>2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-apple-system</vt:lpstr>
      <vt:lpstr>Helvetica Neue</vt:lpstr>
      <vt:lpstr>Lucida Grande</vt:lpstr>
      <vt:lpstr>NimbusRomNo9L-Medi</vt:lpstr>
      <vt:lpstr>PingFang SC</vt:lpstr>
      <vt:lpstr>等线</vt:lpstr>
      <vt:lpstr>等线 Light</vt:lpstr>
      <vt:lpstr>微软雅黑</vt:lpstr>
      <vt:lpstr>微软雅黑</vt:lpstr>
      <vt:lpstr>Arial</vt:lpstr>
      <vt:lpstr>Cambria Math</vt:lpstr>
      <vt:lpstr>Constantia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魏 如凯</dc:creator>
  <cp:lastModifiedBy>魏 如凯</cp:lastModifiedBy>
  <cp:revision>281</cp:revision>
  <dcterms:created xsi:type="dcterms:W3CDTF">2022-06-23T15:17:13Z</dcterms:created>
  <dcterms:modified xsi:type="dcterms:W3CDTF">2022-09-14T06:23:51Z</dcterms:modified>
</cp:coreProperties>
</file>